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Mvt8CrqMdZTkq0FEMGZ4MUY9A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1DC648-249A-423F-B5F9-25B9B06618B7}">
  <a:tblStyle styleId="{501DC648-249A-423F-B5F9-25B9B06618B7}"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7E6"/>
          </a:solidFill>
        </a:fill>
      </a:tcStyle>
    </a:wholeTbl>
    <a:band1H>
      <a:tcTxStyle/>
      <a:tcStyle>
        <a:fill>
          <a:solidFill>
            <a:srgbClr val="E0CCCA"/>
          </a:solidFill>
        </a:fill>
      </a:tcStyle>
    </a:band1H>
    <a:band2H>
      <a:tcTxStyle/>
    </a:band2H>
    <a:band1V>
      <a:tcTxStyle/>
      <a:tcStyle>
        <a:fill>
          <a:solidFill>
            <a:srgbClr val="E0CC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5" name="Google Shape;2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Юнусова</a:t>
            </a:r>
            <a:endParaRPr/>
          </a:p>
          <a:p>
            <a:pPr indent="0" lvl="0" marL="0" rtl="0" algn="l">
              <a:spcBef>
                <a:spcPts val="0"/>
              </a:spcBef>
              <a:spcAft>
                <a:spcPts val="0"/>
              </a:spcAft>
              <a:buNone/>
            </a:pPr>
            <a:r>
              <a:rPr lang="en-US">
                <a:latin typeface="Arial"/>
                <a:ea typeface="Arial"/>
                <a:cs typeface="Arial"/>
                <a:sym typeface="Arial"/>
              </a:rPr>
              <a:t>2000 2001</a:t>
            </a:r>
            <a:endParaRPr/>
          </a:p>
          <a:p>
            <a:pPr indent="0" lvl="0" marL="0" rtl="0" algn="l">
              <a:spcBef>
                <a:spcPts val="0"/>
              </a:spcBef>
              <a:spcAft>
                <a:spcPts val="0"/>
              </a:spcAft>
              <a:buNone/>
            </a:pPr>
            <a:r>
              <a:rPr lang="en-US">
                <a:latin typeface="Arial"/>
                <a:ea typeface="Arial"/>
                <a:cs typeface="Arial"/>
                <a:sym typeface="Arial"/>
              </a:rPr>
              <a:t>2004 2007</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04" name="Google Shape;3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Нурманова</a:t>
            </a:r>
            <a:endParaRPr/>
          </a:p>
          <a:p>
            <a:pPr indent="0" lvl="0" marL="0" rtl="0" algn="l">
              <a:spcBef>
                <a:spcPts val="0"/>
              </a:spcBef>
              <a:spcAft>
                <a:spcPts val="0"/>
              </a:spcAft>
              <a:buNone/>
            </a:pPr>
            <a:r>
              <a:rPr lang="en-US">
                <a:latin typeface="Arial"/>
                <a:ea typeface="Arial"/>
                <a:cs typeface="Arial"/>
                <a:sym typeface="Arial"/>
              </a:rPr>
              <a:t>2007 2008</a:t>
            </a:r>
            <a:endParaRPr/>
          </a:p>
          <a:p>
            <a:pPr indent="0" lvl="0" marL="0" rtl="0" algn="l">
              <a:spcBef>
                <a:spcPts val="0"/>
              </a:spcBef>
              <a:spcAft>
                <a:spcPts val="0"/>
              </a:spcAft>
              <a:buNone/>
            </a:pPr>
            <a:r>
              <a:rPr lang="en-US">
                <a:latin typeface="Arial"/>
                <a:ea typeface="Arial"/>
                <a:cs typeface="Arial"/>
                <a:sym typeface="Arial"/>
              </a:rPr>
              <a:t>2009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42" name="Shape 42"/>
        <p:cNvGrpSpPr/>
        <p:nvPr/>
      </p:nvGrpSpPr>
      <p:grpSpPr>
        <a:xfrm>
          <a:off x="0" y="0"/>
          <a:ext cx="0" cy="0"/>
          <a:chOff x="0" y="0"/>
          <a:chExt cx="0" cy="0"/>
        </a:xfrm>
      </p:grpSpPr>
      <p:sp>
        <p:nvSpPr>
          <p:cNvPr id="43" name="Google Shape;43;p28"/>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5" name="Google Shape;45;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8"/>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109" name="Shape 109"/>
        <p:cNvGrpSpPr/>
        <p:nvPr/>
      </p:nvGrpSpPr>
      <p:grpSpPr>
        <a:xfrm>
          <a:off x="0" y="0"/>
          <a:ext cx="0" cy="0"/>
          <a:chOff x="0" y="0"/>
          <a:chExt cx="0" cy="0"/>
        </a:xfrm>
      </p:grpSpPr>
      <p:sp>
        <p:nvSpPr>
          <p:cNvPr id="110" name="Google Shape;110;p37"/>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7"/>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2" name="Google Shape;112;p37"/>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13" name="Google Shape;113;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117" name="Shape 117"/>
        <p:cNvGrpSpPr/>
        <p:nvPr/>
      </p:nvGrpSpPr>
      <p:grpSpPr>
        <a:xfrm>
          <a:off x="0" y="0"/>
          <a:ext cx="0" cy="0"/>
          <a:chOff x="0" y="0"/>
          <a:chExt cx="0" cy="0"/>
        </a:xfrm>
      </p:grpSpPr>
      <p:sp>
        <p:nvSpPr>
          <p:cNvPr id="118" name="Google Shape;118;p38"/>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8"/>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20" name="Google Shape;120;p38"/>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21" name="Google Shape;121;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подпись">
  <p:cSld name="Заголовок и подпись">
    <p:spTree>
      <p:nvGrpSpPr>
        <p:cNvPr id="125" name="Shape 125"/>
        <p:cNvGrpSpPr/>
        <p:nvPr/>
      </p:nvGrpSpPr>
      <p:grpSpPr>
        <a:xfrm>
          <a:off x="0" y="0"/>
          <a:ext cx="0" cy="0"/>
          <a:chOff x="0" y="0"/>
          <a:chExt cx="0" cy="0"/>
        </a:xfrm>
      </p:grpSpPr>
      <p:sp>
        <p:nvSpPr>
          <p:cNvPr id="126" name="Google Shape;126;p39"/>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9"/>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28" name="Google Shape;128;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с подписью">
  <p:cSld name="Цитата с подписью">
    <p:spTree>
      <p:nvGrpSpPr>
        <p:cNvPr id="132" name="Shape 132"/>
        <p:cNvGrpSpPr/>
        <p:nvPr/>
      </p:nvGrpSpPr>
      <p:grpSpPr>
        <a:xfrm>
          <a:off x="0" y="0"/>
          <a:ext cx="0" cy="0"/>
          <a:chOff x="0" y="0"/>
          <a:chExt cx="0" cy="0"/>
        </a:xfrm>
      </p:grpSpPr>
      <p:sp>
        <p:nvSpPr>
          <p:cNvPr id="133" name="Google Shape;133;p40"/>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0"/>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5" name="Google Shape;135;p40"/>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36" name="Google Shape;136;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0"/>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0"/>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40"/>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41" name="Google Shape;141;p40"/>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арточка имени">
  <p:cSld name="Карточка имени">
    <p:spTree>
      <p:nvGrpSpPr>
        <p:cNvPr id="142" name="Shape 142"/>
        <p:cNvGrpSpPr/>
        <p:nvPr/>
      </p:nvGrpSpPr>
      <p:grpSpPr>
        <a:xfrm>
          <a:off x="0" y="0"/>
          <a:ext cx="0" cy="0"/>
          <a:chOff x="0" y="0"/>
          <a:chExt cx="0" cy="0"/>
        </a:xfrm>
      </p:grpSpPr>
      <p:sp>
        <p:nvSpPr>
          <p:cNvPr id="143" name="Google Shape;143;p41"/>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1"/>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4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карточки имени">
  <p:cSld name="Цитата карточки имени">
    <p:spTree>
      <p:nvGrpSpPr>
        <p:cNvPr id="149" name="Shape 149"/>
        <p:cNvGrpSpPr/>
        <p:nvPr/>
      </p:nvGrpSpPr>
      <p:grpSpPr>
        <a:xfrm>
          <a:off x="0" y="0"/>
          <a:ext cx="0" cy="0"/>
          <a:chOff x="0" y="0"/>
          <a:chExt cx="0" cy="0"/>
        </a:xfrm>
      </p:grpSpPr>
      <p:sp>
        <p:nvSpPr>
          <p:cNvPr id="150" name="Google Shape;150;p4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2"/>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2" name="Google Shape;152;p42"/>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3" name="Google Shape;153;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2"/>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2"/>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7" name="Google Shape;157;p4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58" name="Google Shape;158;p4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Истина или ложь">
  <p:cSld name="Истина или ложь">
    <p:spTree>
      <p:nvGrpSpPr>
        <p:cNvPr id="159" name="Shape 159"/>
        <p:cNvGrpSpPr/>
        <p:nvPr/>
      </p:nvGrpSpPr>
      <p:grpSpPr>
        <a:xfrm>
          <a:off x="0" y="0"/>
          <a:ext cx="0" cy="0"/>
          <a:chOff x="0" y="0"/>
          <a:chExt cx="0" cy="0"/>
        </a:xfrm>
      </p:grpSpPr>
      <p:sp>
        <p:nvSpPr>
          <p:cNvPr id="160" name="Google Shape;160;p43"/>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3"/>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2" name="Google Shape;162;p43"/>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3" name="Google Shape;163;p4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67" name="Shape 167"/>
        <p:cNvGrpSpPr/>
        <p:nvPr/>
      </p:nvGrpSpPr>
      <p:grpSpPr>
        <a:xfrm>
          <a:off x="0" y="0"/>
          <a:ext cx="0" cy="0"/>
          <a:chOff x="0" y="0"/>
          <a:chExt cx="0" cy="0"/>
        </a:xfrm>
      </p:grpSpPr>
      <p:sp>
        <p:nvSpPr>
          <p:cNvPr id="168" name="Google Shape;168;p4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4"/>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70" name="Google Shape;170;p4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74" name="Shape 174"/>
        <p:cNvGrpSpPr/>
        <p:nvPr/>
      </p:nvGrpSpPr>
      <p:grpSpPr>
        <a:xfrm>
          <a:off x="0" y="0"/>
          <a:ext cx="0" cy="0"/>
          <a:chOff x="0" y="0"/>
          <a:chExt cx="0" cy="0"/>
        </a:xfrm>
      </p:grpSpPr>
      <p:sp>
        <p:nvSpPr>
          <p:cNvPr id="175" name="Google Shape;175;p45"/>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5"/>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77" name="Google Shape;177;p4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4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49" name="Shape 49"/>
        <p:cNvGrpSpPr/>
        <p:nvPr/>
      </p:nvGrpSpPr>
      <p:grpSpPr>
        <a:xfrm>
          <a:off x="0" y="0"/>
          <a:ext cx="0" cy="0"/>
          <a:chOff x="0" y="0"/>
          <a:chExt cx="0" cy="0"/>
        </a:xfrm>
      </p:grpSpPr>
      <p:sp>
        <p:nvSpPr>
          <p:cNvPr id="50" name="Google Shape;50;p2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1 большой объект и 2 маленьких объекта" type="objAndTwoObj">
  <p:cSld name="OBJECT_AND_TWO_OBJECTS">
    <p:spTree>
      <p:nvGrpSpPr>
        <p:cNvPr id="56" name="Shape 56"/>
        <p:cNvGrpSpPr/>
        <p:nvPr/>
      </p:nvGrpSpPr>
      <p:grpSpPr>
        <a:xfrm>
          <a:off x="0" y="0"/>
          <a:ext cx="0" cy="0"/>
          <a:chOff x="0" y="0"/>
          <a:chExt cx="0" cy="0"/>
        </a:xfrm>
      </p:grpSpPr>
      <p:sp>
        <p:nvSpPr>
          <p:cNvPr id="57" name="Google Shape;57;p30"/>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9" name="Google Shape;59;p30"/>
          <p:cNvSpPr txBox="1"/>
          <p:nvPr>
            <p:ph idx="2" type="body"/>
          </p:nvPr>
        </p:nvSpPr>
        <p:spPr>
          <a:xfrm>
            <a:off x="6197600" y="1600200"/>
            <a:ext cx="5384800" cy="218598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0" name="Google Shape;60;p30"/>
          <p:cNvSpPr txBox="1"/>
          <p:nvPr>
            <p:ph idx="3" type="body"/>
          </p:nvPr>
        </p:nvSpPr>
        <p:spPr>
          <a:xfrm>
            <a:off x="6197600" y="3938589"/>
            <a:ext cx="5384800" cy="218757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1" name="Google Shape;61;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FEFFFF"/>
                </a:solidFill>
                <a:latin typeface="Century Gothic"/>
                <a:ea typeface="Century Gothic"/>
                <a:cs typeface="Century Gothic"/>
                <a:sym typeface="Century Gothic"/>
              </a:defRPr>
            </a:lvl1pPr>
            <a:lvl2pPr indent="0" lvl="1" marL="0" algn="r">
              <a:spcBef>
                <a:spcPts val="0"/>
              </a:spcBef>
              <a:buNone/>
              <a:defRPr sz="2000">
                <a:solidFill>
                  <a:srgbClr val="FEFFFF"/>
                </a:solidFill>
                <a:latin typeface="Century Gothic"/>
                <a:ea typeface="Century Gothic"/>
                <a:cs typeface="Century Gothic"/>
                <a:sym typeface="Century Gothic"/>
              </a:defRPr>
            </a:lvl2pPr>
            <a:lvl3pPr indent="0" lvl="2" marL="0" algn="r">
              <a:spcBef>
                <a:spcPts val="0"/>
              </a:spcBef>
              <a:buNone/>
              <a:defRPr sz="2000">
                <a:solidFill>
                  <a:srgbClr val="FEFFFF"/>
                </a:solidFill>
                <a:latin typeface="Century Gothic"/>
                <a:ea typeface="Century Gothic"/>
                <a:cs typeface="Century Gothic"/>
                <a:sym typeface="Century Gothic"/>
              </a:defRPr>
            </a:lvl3pPr>
            <a:lvl4pPr indent="0" lvl="3" marL="0" algn="r">
              <a:spcBef>
                <a:spcPts val="0"/>
              </a:spcBef>
              <a:buNone/>
              <a:defRPr sz="2000">
                <a:solidFill>
                  <a:srgbClr val="FEFFFF"/>
                </a:solidFill>
                <a:latin typeface="Century Gothic"/>
                <a:ea typeface="Century Gothic"/>
                <a:cs typeface="Century Gothic"/>
                <a:sym typeface="Century Gothic"/>
              </a:defRPr>
            </a:lvl4pPr>
            <a:lvl5pPr indent="0" lvl="4" marL="0" algn="r">
              <a:spcBef>
                <a:spcPts val="0"/>
              </a:spcBef>
              <a:buNone/>
              <a:defRPr sz="2000">
                <a:solidFill>
                  <a:srgbClr val="FEFFFF"/>
                </a:solidFill>
                <a:latin typeface="Century Gothic"/>
                <a:ea typeface="Century Gothic"/>
                <a:cs typeface="Century Gothic"/>
                <a:sym typeface="Century Gothic"/>
              </a:defRPr>
            </a:lvl5pPr>
            <a:lvl6pPr indent="0" lvl="5" marL="0" algn="r">
              <a:spcBef>
                <a:spcPts val="0"/>
              </a:spcBef>
              <a:buNone/>
              <a:defRPr sz="2000">
                <a:solidFill>
                  <a:srgbClr val="FEFFFF"/>
                </a:solidFill>
                <a:latin typeface="Century Gothic"/>
                <a:ea typeface="Century Gothic"/>
                <a:cs typeface="Century Gothic"/>
                <a:sym typeface="Century Gothic"/>
              </a:defRPr>
            </a:lvl6pPr>
            <a:lvl7pPr indent="0" lvl="6" marL="0" algn="r">
              <a:spcBef>
                <a:spcPts val="0"/>
              </a:spcBef>
              <a:buNone/>
              <a:defRPr sz="2000">
                <a:solidFill>
                  <a:srgbClr val="FEFFFF"/>
                </a:solidFill>
                <a:latin typeface="Century Gothic"/>
                <a:ea typeface="Century Gothic"/>
                <a:cs typeface="Century Gothic"/>
                <a:sym typeface="Century Gothic"/>
              </a:defRPr>
            </a:lvl7pPr>
            <a:lvl8pPr indent="0" lvl="7" marL="0" algn="r">
              <a:spcBef>
                <a:spcPts val="0"/>
              </a:spcBef>
              <a:buNone/>
              <a:defRPr sz="2000">
                <a:solidFill>
                  <a:srgbClr val="FEFFFF"/>
                </a:solidFill>
                <a:latin typeface="Century Gothic"/>
                <a:ea typeface="Century Gothic"/>
                <a:cs typeface="Century Gothic"/>
                <a:sym typeface="Century Gothic"/>
              </a:defRPr>
            </a:lvl8pPr>
            <a:lvl9pPr indent="0" lvl="8" mar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четыре объекта" type="fourObj">
  <p:cSld name="FOUR_OBJECTS">
    <p:spTree>
      <p:nvGrpSpPr>
        <p:cNvPr id="64" name="Shape 64"/>
        <p:cNvGrpSpPr/>
        <p:nvPr/>
      </p:nvGrpSpPr>
      <p:grpSpPr>
        <a:xfrm>
          <a:off x="0" y="0"/>
          <a:ext cx="0" cy="0"/>
          <a:chOff x="0" y="0"/>
          <a:chExt cx="0" cy="0"/>
        </a:xfrm>
      </p:grpSpPr>
      <p:sp>
        <p:nvSpPr>
          <p:cNvPr id="65" name="Google Shape;65;p31"/>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 type="body"/>
          </p:nvPr>
        </p:nvSpPr>
        <p:spPr>
          <a:xfrm>
            <a:off x="609600" y="1600200"/>
            <a:ext cx="5384800" cy="218598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7" name="Google Shape;67;p31"/>
          <p:cNvSpPr txBox="1"/>
          <p:nvPr>
            <p:ph idx="2" type="body"/>
          </p:nvPr>
        </p:nvSpPr>
        <p:spPr>
          <a:xfrm>
            <a:off x="6197600" y="1600200"/>
            <a:ext cx="5384800" cy="218598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8" name="Google Shape;68;p31"/>
          <p:cNvSpPr txBox="1"/>
          <p:nvPr>
            <p:ph idx="3" type="body"/>
          </p:nvPr>
        </p:nvSpPr>
        <p:spPr>
          <a:xfrm>
            <a:off x="609600" y="3938589"/>
            <a:ext cx="5384800" cy="218757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9" name="Google Shape;69;p31"/>
          <p:cNvSpPr txBox="1"/>
          <p:nvPr>
            <p:ph idx="4" type="body"/>
          </p:nvPr>
        </p:nvSpPr>
        <p:spPr>
          <a:xfrm>
            <a:off x="6197600" y="3938589"/>
            <a:ext cx="5384800" cy="218757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0" name="Google Shape;70;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FEFFFF"/>
                </a:solidFill>
                <a:latin typeface="Century Gothic"/>
                <a:ea typeface="Century Gothic"/>
                <a:cs typeface="Century Gothic"/>
                <a:sym typeface="Century Gothic"/>
              </a:defRPr>
            </a:lvl1pPr>
            <a:lvl2pPr indent="0" lvl="1" marL="0" algn="r">
              <a:spcBef>
                <a:spcPts val="0"/>
              </a:spcBef>
              <a:buNone/>
              <a:defRPr sz="2000">
                <a:solidFill>
                  <a:srgbClr val="FEFFFF"/>
                </a:solidFill>
                <a:latin typeface="Century Gothic"/>
                <a:ea typeface="Century Gothic"/>
                <a:cs typeface="Century Gothic"/>
                <a:sym typeface="Century Gothic"/>
              </a:defRPr>
            </a:lvl2pPr>
            <a:lvl3pPr indent="0" lvl="2" marL="0" algn="r">
              <a:spcBef>
                <a:spcPts val="0"/>
              </a:spcBef>
              <a:buNone/>
              <a:defRPr sz="2000">
                <a:solidFill>
                  <a:srgbClr val="FEFFFF"/>
                </a:solidFill>
                <a:latin typeface="Century Gothic"/>
                <a:ea typeface="Century Gothic"/>
                <a:cs typeface="Century Gothic"/>
                <a:sym typeface="Century Gothic"/>
              </a:defRPr>
            </a:lvl3pPr>
            <a:lvl4pPr indent="0" lvl="3" marL="0" algn="r">
              <a:spcBef>
                <a:spcPts val="0"/>
              </a:spcBef>
              <a:buNone/>
              <a:defRPr sz="2000">
                <a:solidFill>
                  <a:srgbClr val="FEFFFF"/>
                </a:solidFill>
                <a:latin typeface="Century Gothic"/>
                <a:ea typeface="Century Gothic"/>
                <a:cs typeface="Century Gothic"/>
                <a:sym typeface="Century Gothic"/>
              </a:defRPr>
            </a:lvl4pPr>
            <a:lvl5pPr indent="0" lvl="4" marL="0" algn="r">
              <a:spcBef>
                <a:spcPts val="0"/>
              </a:spcBef>
              <a:buNone/>
              <a:defRPr sz="2000">
                <a:solidFill>
                  <a:srgbClr val="FEFFFF"/>
                </a:solidFill>
                <a:latin typeface="Century Gothic"/>
                <a:ea typeface="Century Gothic"/>
                <a:cs typeface="Century Gothic"/>
                <a:sym typeface="Century Gothic"/>
              </a:defRPr>
            </a:lvl5pPr>
            <a:lvl6pPr indent="0" lvl="5" marL="0" algn="r">
              <a:spcBef>
                <a:spcPts val="0"/>
              </a:spcBef>
              <a:buNone/>
              <a:defRPr sz="2000">
                <a:solidFill>
                  <a:srgbClr val="FEFFFF"/>
                </a:solidFill>
                <a:latin typeface="Century Gothic"/>
                <a:ea typeface="Century Gothic"/>
                <a:cs typeface="Century Gothic"/>
                <a:sym typeface="Century Gothic"/>
              </a:defRPr>
            </a:lvl6pPr>
            <a:lvl7pPr indent="0" lvl="6" marL="0" algn="r">
              <a:spcBef>
                <a:spcPts val="0"/>
              </a:spcBef>
              <a:buNone/>
              <a:defRPr sz="2000">
                <a:solidFill>
                  <a:srgbClr val="FEFFFF"/>
                </a:solidFill>
                <a:latin typeface="Century Gothic"/>
                <a:ea typeface="Century Gothic"/>
                <a:cs typeface="Century Gothic"/>
                <a:sym typeface="Century Gothic"/>
              </a:defRPr>
            </a:lvl7pPr>
            <a:lvl8pPr indent="0" lvl="7" marL="0" algn="r">
              <a:spcBef>
                <a:spcPts val="0"/>
              </a:spcBef>
              <a:buNone/>
              <a:defRPr sz="2000">
                <a:solidFill>
                  <a:srgbClr val="FEFFFF"/>
                </a:solidFill>
                <a:latin typeface="Century Gothic"/>
                <a:ea typeface="Century Gothic"/>
                <a:cs typeface="Century Gothic"/>
                <a:sym typeface="Century Gothic"/>
              </a:defRPr>
            </a:lvl8pPr>
            <a:lvl9pPr indent="0" lvl="8" mar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73" name="Shape 73"/>
        <p:cNvGrpSpPr/>
        <p:nvPr/>
      </p:nvGrpSpPr>
      <p:grpSpPr>
        <a:xfrm>
          <a:off x="0" y="0"/>
          <a:ext cx="0" cy="0"/>
          <a:chOff x="0" y="0"/>
          <a:chExt cx="0" cy="0"/>
        </a:xfrm>
      </p:grpSpPr>
      <p:sp>
        <p:nvSpPr>
          <p:cNvPr id="74" name="Google Shape;74;p3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2"/>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6" name="Google Shape;76;p32"/>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7" name="Google Shape;77;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81" name="Shape 81"/>
        <p:cNvGrpSpPr/>
        <p:nvPr/>
      </p:nvGrpSpPr>
      <p:grpSpPr>
        <a:xfrm>
          <a:off x="0" y="0"/>
          <a:ext cx="0" cy="0"/>
          <a:chOff x="0" y="0"/>
          <a:chExt cx="0" cy="0"/>
        </a:xfrm>
      </p:grpSpPr>
      <p:sp>
        <p:nvSpPr>
          <p:cNvPr id="82" name="Google Shape;82;p33"/>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84" name="Google Shape;84;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88" name="Shape 88"/>
        <p:cNvGrpSpPr/>
        <p:nvPr/>
      </p:nvGrpSpPr>
      <p:grpSpPr>
        <a:xfrm>
          <a:off x="0" y="0"/>
          <a:ext cx="0" cy="0"/>
          <a:chOff x="0" y="0"/>
          <a:chExt cx="0" cy="0"/>
        </a:xfrm>
      </p:grpSpPr>
      <p:sp>
        <p:nvSpPr>
          <p:cNvPr id="89" name="Google Shape;89;p3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91" name="Google Shape;91;p34"/>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2" name="Google Shape;92;p34"/>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93" name="Google Shape;93;p34"/>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4" name="Google Shape;94;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98" name="Shape 98"/>
        <p:cNvGrpSpPr/>
        <p:nvPr/>
      </p:nvGrpSpPr>
      <p:grpSpPr>
        <a:xfrm>
          <a:off x="0" y="0"/>
          <a:ext cx="0" cy="0"/>
          <a:chOff x="0" y="0"/>
          <a:chExt cx="0" cy="0"/>
        </a:xfrm>
      </p:grpSpPr>
      <p:sp>
        <p:nvSpPr>
          <p:cNvPr id="99" name="Google Shape;99;p3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04" name="Shape 104"/>
        <p:cNvGrpSpPr/>
        <p:nvPr/>
      </p:nvGrpSpPr>
      <p:grpSpPr>
        <a:xfrm>
          <a:off x="0" y="0"/>
          <a:ext cx="0" cy="0"/>
          <a:chOff x="0" y="0"/>
          <a:chExt cx="0" cy="0"/>
        </a:xfrm>
      </p:grpSpPr>
      <p:sp>
        <p:nvSpPr>
          <p:cNvPr id="105" name="Google Shape;105;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27"/>
          <p:cNvGrpSpPr/>
          <p:nvPr/>
        </p:nvGrpSpPr>
        <p:grpSpPr>
          <a:xfrm>
            <a:off x="1" y="228600"/>
            <a:ext cx="2851516" cy="6638628"/>
            <a:chOff x="2487613" y="285750"/>
            <a:chExt cx="2428875" cy="5654676"/>
          </a:xfrm>
        </p:grpSpPr>
        <p:sp>
          <p:nvSpPr>
            <p:cNvPr id="11" name="Google Shape;11;p27"/>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7"/>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7"/>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7"/>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7"/>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7"/>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7"/>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7"/>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7"/>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7"/>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7"/>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7"/>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7"/>
          <p:cNvGrpSpPr/>
          <p:nvPr/>
        </p:nvGrpSpPr>
        <p:grpSpPr>
          <a:xfrm>
            <a:off x="27222" y="-786"/>
            <a:ext cx="2356674" cy="6854039"/>
            <a:chOff x="6627813" y="194833"/>
            <a:chExt cx="1952625" cy="5678918"/>
          </a:xfrm>
        </p:grpSpPr>
        <p:sp>
          <p:nvSpPr>
            <p:cNvPr id="24" name="Google Shape;24;p27"/>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7"/>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7"/>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7"/>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7"/>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7"/>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7"/>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7"/>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7"/>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7"/>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7"/>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7"/>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7"/>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27"/>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14.jpg"/><Relationship Id="rId5"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stanfordmedicine25.stanford.edu/the25/gait.html" TargetMode="External"/><Relationship Id="rId4" Type="http://schemas.openxmlformats.org/officeDocument/2006/relationships/hyperlink" Target="https://www.youtube.com/watch?v=g4LBfrDicn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stanfordmedicine25.stanford.edu/the25/hand.html" TargetMode="External"/><Relationship Id="rId4" Type="http://schemas.openxmlformats.org/officeDocument/2006/relationships/image" Target="../media/image10.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Century Gothic"/>
              <a:buNone/>
            </a:pPr>
            <a:r>
              <a:rPr lang="en-US"/>
              <a:t>Musculoskeletal system</a:t>
            </a:r>
            <a:endParaRPr/>
          </a:p>
        </p:txBody>
      </p:sp>
      <p:sp>
        <p:nvSpPr>
          <p:cNvPr id="186" name="Google Shape;186;p1"/>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Please give relevant examples of diseases</a:t>
            </a:r>
            <a:endParaRPr/>
          </a:p>
        </p:txBody>
      </p:sp>
      <p:sp>
        <p:nvSpPr>
          <p:cNvPr id="246" name="Google Shape;246;p1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sz="2800"/>
              <a:t>Monoarthritis</a:t>
            </a:r>
            <a:endParaRPr sz="2800"/>
          </a:p>
          <a:p>
            <a:pPr indent="-342900" lvl="0" marL="342900" rtl="0" algn="l">
              <a:spcBef>
                <a:spcPts val="1000"/>
              </a:spcBef>
              <a:spcAft>
                <a:spcPts val="0"/>
              </a:spcAft>
              <a:buSzPts val="2800"/>
              <a:buChar char="🠶"/>
            </a:pPr>
            <a:r>
              <a:rPr lang="en-US" sz="2800"/>
              <a:t>Oligoarthritis</a:t>
            </a:r>
            <a:endParaRPr sz="2800"/>
          </a:p>
          <a:p>
            <a:pPr indent="-342900" lvl="0" marL="342900" rtl="0" algn="l">
              <a:spcBef>
                <a:spcPts val="1000"/>
              </a:spcBef>
              <a:spcAft>
                <a:spcPts val="0"/>
              </a:spcAft>
              <a:buSzPts val="2800"/>
              <a:buChar char="🠶"/>
            </a:pPr>
            <a:r>
              <a:rPr lang="en-US" sz="2800"/>
              <a:t>Polyarthritis</a:t>
            </a:r>
            <a:endParaRPr/>
          </a:p>
          <a:p>
            <a:pPr indent="-165100" lvl="0" marL="342900" rtl="0" algn="l">
              <a:spcBef>
                <a:spcPts val="1000"/>
              </a:spcBef>
              <a:spcAft>
                <a:spcPts val="0"/>
              </a:spcAft>
              <a:buSzPts val="2800"/>
              <a:buNone/>
            </a:pPr>
            <a:r>
              <a:t/>
            </a:r>
            <a:endParaRPr sz="2800"/>
          </a:p>
          <a:p>
            <a:pPr indent="-342900" lvl="0" marL="342900" rtl="0" algn="l">
              <a:spcBef>
                <a:spcPts val="1000"/>
              </a:spcBef>
              <a:spcAft>
                <a:spcPts val="0"/>
              </a:spcAft>
              <a:buSzPts val="2800"/>
              <a:buChar char="🠶"/>
            </a:pPr>
            <a:r>
              <a:rPr lang="en-US" sz="2800"/>
              <a:t>Spondyloarthritis</a:t>
            </a:r>
            <a:endParaRPr sz="2800"/>
          </a:p>
          <a:p>
            <a:pPr indent="-342900" lvl="0" marL="342900" rtl="0" algn="l">
              <a:spcBef>
                <a:spcPts val="1000"/>
              </a:spcBef>
              <a:spcAft>
                <a:spcPts val="0"/>
              </a:spcAft>
              <a:buSzPts val="2800"/>
              <a:buChar char="🠶"/>
            </a:pPr>
            <a:r>
              <a:rPr lang="en-US" sz="2800"/>
              <a:t>Spondylitis</a:t>
            </a:r>
            <a:endParaRPr/>
          </a:p>
          <a:p>
            <a:pPr indent="-342900" lvl="0" marL="342900" rtl="0" algn="l">
              <a:spcBef>
                <a:spcPts val="1000"/>
              </a:spcBef>
              <a:spcAft>
                <a:spcPts val="0"/>
              </a:spcAft>
              <a:buSzPts val="2800"/>
              <a:buChar char="🠶"/>
            </a:pPr>
            <a:r>
              <a:rPr lang="en-US" sz="2800"/>
              <a:t>Sacroileitis </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Arthritis</a:t>
            </a:r>
            <a:br>
              <a:rPr lang="en-US"/>
            </a:br>
            <a:endParaRPr/>
          </a:p>
        </p:txBody>
      </p:sp>
      <p:pic>
        <p:nvPicPr>
          <p:cNvPr descr="Картинки по запросу &quot;rheumatoid arthritis&quot;" id="252" name="Google Shape;252;p11"/>
          <p:cNvPicPr preferRelativeResize="0"/>
          <p:nvPr>
            <p:ph idx="1" type="body"/>
          </p:nvPr>
        </p:nvPicPr>
        <p:blipFill rotWithShape="1">
          <a:blip r:embed="rId3">
            <a:alphaModFix/>
          </a:blip>
          <a:srcRect b="0" l="0" r="0" t="0"/>
          <a:stretch/>
        </p:blipFill>
        <p:spPr>
          <a:xfrm>
            <a:off x="2512194" y="1374703"/>
            <a:ext cx="8402854" cy="55844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Arthrosis</a:t>
            </a:r>
            <a:br>
              <a:rPr lang="en-US"/>
            </a:br>
            <a:endParaRPr/>
          </a:p>
        </p:txBody>
      </p:sp>
      <p:pic>
        <p:nvPicPr>
          <p:cNvPr descr="Картинки по запросу &quot;arthrosis&quot;" id="258" name="Google Shape;258;p12"/>
          <p:cNvPicPr preferRelativeResize="0"/>
          <p:nvPr>
            <p:ph idx="1" type="body"/>
          </p:nvPr>
        </p:nvPicPr>
        <p:blipFill rotWithShape="1">
          <a:blip r:embed="rId3">
            <a:alphaModFix/>
          </a:blip>
          <a:srcRect b="0" l="0" r="0" t="0"/>
          <a:stretch/>
        </p:blipFill>
        <p:spPr>
          <a:xfrm>
            <a:off x="3343042" y="1551195"/>
            <a:ext cx="7411452" cy="4845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task</a:t>
            </a:r>
            <a:endParaRPr/>
          </a:p>
        </p:txBody>
      </p:sp>
      <p:sp>
        <p:nvSpPr>
          <p:cNvPr id="264" name="Google Shape;264;p1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t>Please name and write differences between chronic arthritis and arthrosis</a:t>
            </a:r>
            <a:endParaRPr/>
          </a:p>
          <a:p>
            <a:pPr indent="-215900" lvl="0" marL="342900" rtl="0" algn="l">
              <a:spcBef>
                <a:spcPts val="1000"/>
              </a:spcBef>
              <a:spcAft>
                <a:spcPts val="0"/>
              </a:spcAft>
              <a:buSzPts val="2000"/>
              <a:buNone/>
            </a:pPr>
            <a:r>
              <a:t/>
            </a:r>
            <a:endParaRPr sz="2000"/>
          </a:p>
          <a:p>
            <a:pPr indent="-342900" lvl="0" marL="342900" rtl="0" algn="l">
              <a:spcBef>
                <a:spcPts val="1000"/>
              </a:spcBef>
              <a:spcAft>
                <a:spcPts val="0"/>
              </a:spcAft>
              <a:buSzPts val="2000"/>
              <a:buChar char="🠶"/>
            </a:pPr>
            <a:r>
              <a:rPr lang="en-US" sz="2000"/>
              <a:t>Complaints </a:t>
            </a:r>
            <a:endParaRPr/>
          </a:p>
          <a:p>
            <a:pPr indent="-342900" lvl="0" marL="342900" rtl="0" algn="l">
              <a:spcBef>
                <a:spcPts val="1000"/>
              </a:spcBef>
              <a:spcAft>
                <a:spcPts val="0"/>
              </a:spcAft>
              <a:buSzPts val="2000"/>
              <a:buChar char="🠶"/>
            </a:pPr>
            <a:r>
              <a:rPr lang="en-US" sz="2000"/>
              <a:t>History </a:t>
            </a:r>
            <a:endParaRPr/>
          </a:p>
          <a:p>
            <a:pPr indent="-342900" lvl="0" marL="342900" rtl="0" algn="l">
              <a:spcBef>
                <a:spcPts val="1000"/>
              </a:spcBef>
              <a:spcAft>
                <a:spcPts val="0"/>
              </a:spcAft>
              <a:buSzPts val="2000"/>
              <a:buChar char="🠶"/>
            </a:pPr>
            <a:r>
              <a:rPr lang="en-US" sz="2000"/>
              <a:t>Physical examination: observation, palpation, joints mobility </a:t>
            </a:r>
            <a:endParaRPr/>
          </a:p>
          <a:p>
            <a:pPr indent="-342900" lvl="0" marL="342900" rtl="0" algn="l">
              <a:spcBef>
                <a:spcPts val="1000"/>
              </a:spcBef>
              <a:spcAft>
                <a:spcPts val="0"/>
              </a:spcAft>
              <a:buSzPts val="2000"/>
              <a:buChar char="🠶"/>
            </a:pPr>
            <a:r>
              <a:rPr lang="en-US" sz="2000"/>
              <a:t>X-ray diagnostic</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4"/>
          <p:cNvSpPr txBox="1"/>
          <p:nvPr>
            <p:ph type="title"/>
          </p:nvPr>
        </p:nvSpPr>
        <p:spPr>
          <a:xfrm>
            <a:off x="2342668" y="0"/>
            <a:ext cx="8911687" cy="6464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600"/>
              <a:buFont typeface="Century Gothic"/>
              <a:buNone/>
            </a:pPr>
            <a:r>
              <a:rPr b="1" lang="en-US">
                <a:solidFill>
                  <a:srgbClr val="FF0000"/>
                </a:solidFill>
              </a:rPr>
              <a:t>arthritis versus arthrosis - complaints</a:t>
            </a:r>
            <a:endParaRPr sz="3200"/>
          </a:p>
        </p:txBody>
      </p:sp>
      <p:graphicFrame>
        <p:nvGraphicFramePr>
          <p:cNvPr id="270" name="Google Shape;270;p14"/>
          <p:cNvGraphicFramePr/>
          <p:nvPr/>
        </p:nvGraphicFramePr>
        <p:xfrm>
          <a:off x="144380" y="718686"/>
          <a:ext cx="3000000" cy="3000000"/>
        </p:xfrm>
        <a:graphic>
          <a:graphicData uri="http://schemas.openxmlformats.org/drawingml/2006/table">
            <a:tbl>
              <a:tblPr bandRow="1" firstRow="1">
                <a:noFill/>
                <a:tableStyleId>{501DC648-249A-423F-B5F9-25B9B06618B7}</a:tableStyleId>
              </a:tblPr>
              <a:tblGrid>
                <a:gridCol w="2376025"/>
                <a:gridCol w="4806750"/>
                <a:gridCol w="4778200"/>
              </a:tblGrid>
              <a:tr h="370850">
                <a:tc>
                  <a:txBody>
                    <a:bodyPr/>
                    <a:lstStyle/>
                    <a:p>
                      <a:pPr indent="0" lvl="0" marL="0" marR="0" rtl="0" algn="ctr">
                        <a:lnSpc>
                          <a:spcPct val="115000"/>
                        </a:lnSpc>
                        <a:spcBef>
                          <a:spcPts val="0"/>
                        </a:spcBef>
                        <a:spcAft>
                          <a:spcPts val="0"/>
                        </a:spcAft>
                        <a:buNone/>
                      </a:pPr>
                      <a:r>
                        <a:rPr b="1" lang="en-US" sz="1600" u="none" cap="none" strike="noStrike">
                          <a:latin typeface="Calibri"/>
                          <a:ea typeface="Calibri"/>
                          <a:cs typeface="Calibri"/>
                          <a:sym typeface="Calibri"/>
                        </a:rPr>
                        <a:t>Complaints</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b="1" lang="en-US" sz="1600" u="none" cap="none" strike="noStrike">
                          <a:latin typeface="Calibri"/>
                          <a:ea typeface="Calibri"/>
                          <a:cs typeface="Calibri"/>
                          <a:sym typeface="Calibri"/>
                        </a:rPr>
                        <a:t>Arthritis</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b="1" lang="en-US" sz="1600" u="none" cap="none" strike="noStrike">
                          <a:latin typeface="Calibri"/>
                          <a:ea typeface="Calibri"/>
                          <a:cs typeface="Calibri"/>
                          <a:sym typeface="Calibri"/>
                        </a:rPr>
                        <a:t>Osteoarthritis (Octeoarthrosis)</a:t>
                      </a:r>
                      <a:endParaRPr sz="1600" u="none" cap="none" strike="noStrike">
                        <a:latin typeface="Calibri"/>
                        <a:ea typeface="Calibri"/>
                        <a:cs typeface="Calibri"/>
                        <a:sym typeface="Calibri"/>
                      </a:endParaRPr>
                    </a:p>
                  </a:txBody>
                  <a:tcPr marT="0" marB="0" marR="68575" marL="68575"/>
                </a:tc>
              </a:tr>
              <a:tr h="370850">
                <a:tc>
                  <a:txBody>
                    <a:bodyPr/>
                    <a:lstStyle/>
                    <a:p>
                      <a:pPr indent="0" lvl="0" marL="0" marR="0" rtl="0" algn="l">
                        <a:lnSpc>
                          <a:spcPct val="115000"/>
                        </a:lnSpc>
                        <a:spcBef>
                          <a:spcPts val="0"/>
                        </a:spcBef>
                        <a:spcAft>
                          <a:spcPts val="0"/>
                        </a:spcAft>
                        <a:buNone/>
                      </a:pPr>
                      <a:r>
                        <a:rPr lang="en-US" sz="1800" u="none" cap="none" strike="noStrike">
                          <a:latin typeface="Calibri"/>
                          <a:ea typeface="Calibri"/>
                          <a:cs typeface="Calibri"/>
                          <a:sym typeface="Calibri"/>
                        </a:rPr>
                        <a:t>Pain (Artralgia)</a:t>
                      </a:r>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Irritation of the receptors of the joint capsule, ligaments and tendons due to:</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1) inflammation of the joint capsule with the activation of biologically active substances,</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2) stretching the capsule exudate,</a:t>
                      </a:r>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3) reflex spasm of the periarticular muscles</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1) Destruction of the articular cartilage with exposure of the subchondral bone and a decrease in the ability of the articular surfaces to withstand the load leads to increased pressure on the bone, deflection of the beams towards the spongy bone and their micro-fractures.</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2) Fibrosis of the capsule compresses the nerve endings, sprain of the affected ligaments (secondary periarthritis) during movement.</a:t>
                      </a:r>
                      <a:endParaRPr sz="1200" u="none" cap="none" strike="noStrike">
                        <a:latin typeface="Calibri"/>
                        <a:ea typeface="Calibri"/>
                        <a:cs typeface="Calibri"/>
                        <a:sym typeface="Calibri"/>
                      </a:endParaRPr>
                    </a:p>
                  </a:txBody>
                  <a:tcPr marT="0" marB="0" marR="68575" marL="68575"/>
                </a:tc>
              </a:tr>
              <a:tr h="370850">
                <a:tc>
                  <a:txBody>
                    <a:bodyPr/>
                    <a:lstStyle/>
                    <a:p>
                      <a:pPr indent="0" lvl="0" marL="0" marR="0" rtl="0" algn="l">
                        <a:lnSpc>
                          <a:spcPct val="115000"/>
                        </a:lnSpc>
                        <a:spcBef>
                          <a:spcPts val="0"/>
                        </a:spcBef>
                        <a:spcAft>
                          <a:spcPts val="0"/>
                        </a:spcAft>
                        <a:buNone/>
                      </a:pPr>
                      <a:r>
                        <a:rPr lang="en-US" sz="1800" u="none" cap="none" strike="noStrike">
                          <a:latin typeface="Calibri"/>
                          <a:ea typeface="Calibri"/>
                          <a:cs typeface="Calibri"/>
                          <a:sym typeface="Calibri"/>
                        </a:rPr>
                        <a:t>The nature and severity of pain</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1). Acute, intense pain with limited physical activity</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2). Very strong, tearing pain, aggravated by touching the affected joint (e.g. gout, purulent arthritis)</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Dull, aching, moderate.</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“Mechanical” type of pain - pain occurs with a functional load on the joint (walking) and disappears after the load is stopped.</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“Starting pain” - rubbing against each other of the articular surfaces on which particles of necrotic cartilage have settled. At the first steps, the cartilage detritus is pushed into the joint cavity and the pain ceases.</a:t>
                      </a:r>
                      <a:endParaRPr sz="1200" u="none" cap="none" strike="noStrike">
                        <a:latin typeface="Calibri"/>
                        <a:ea typeface="Calibri"/>
                        <a:cs typeface="Calibri"/>
                        <a:sym typeface="Calibri"/>
                      </a:endParaRPr>
                    </a:p>
                  </a:txBody>
                  <a:tcPr marT="0" marB="0" marR="68575" marL="68575"/>
                </a:tc>
              </a:tr>
              <a:tr h="370850">
                <a:tc>
                  <a:txBody>
                    <a:bodyPr/>
                    <a:lstStyle/>
                    <a:p>
                      <a:pPr indent="0" lvl="0" marL="0" marR="0" rtl="0" algn="l">
                        <a:lnSpc>
                          <a:spcPct val="115000"/>
                        </a:lnSpc>
                        <a:spcBef>
                          <a:spcPts val="0"/>
                        </a:spcBef>
                        <a:spcAft>
                          <a:spcPts val="0"/>
                        </a:spcAft>
                        <a:buNone/>
                      </a:pPr>
                      <a:r>
                        <a:rPr lang="en-US" sz="1800" u="none" cap="none" strike="noStrike">
                          <a:latin typeface="Calibri"/>
                          <a:ea typeface="Calibri"/>
                          <a:cs typeface="Calibri"/>
                          <a:sym typeface="Calibri"/>
                        </a:rPr>
                        <a:t>Localization of joint pain</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Spilled, diffuse pain over the entire surface of the joint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Along the joint space</a:t>
                      </a:r>
                      <a:endParaRPr sz="1200" u="none" cap="none" strike="noStrike">
                        <a:latin typeface="Calibri"/>
                        <a:ea typeface="Calibri"/>
                        <a:cs typeface="Calibri"/>
                        <a:sym typeface="Calibri"/>
                      </a:endParaRPr>
                    </a:p>
                  </a:txBody>
                  <a:tcPr marT="0" marB="0" marR="68575" marL="68575"/>
                </a:tc>
              </a:tr>
              <a:tr h="370850">
                <a:tc>
                  <a:txBody>
                    <a:bodyPr/>
                    <a:lstStyle/>
                    <a:p>
                      <a:pPr indent="0" lvl="0" marL="0" marR="0" rtl="0" algn="l">
                        <a:lnSpc>
                          <a:spcPct val="115000"/>
                        </a:lnSpc>
                        <a:spcBef>
                          <a:spcPts val="0"/>
                        </a:spcBef>
                        <a:spcAft>
                          <a:spcPts val="0"/>
                        </a:spcAft>
                        <a:buNone/>
                      </a:pPr>
                      <a:r>
                        <a:rPr lang="en-US" sz="1800" u="none" cap="none" strike="noStrike">
                          <a:latin typeface="Calibri"/>
                          <a:ea typeface="Calibri"/>
                          <a:cs typeface="Calibri"/>
                          <a:sym typeface="Calibri"/>
                        </a:rPr>
                        <a:t>Daily rhythm of pain</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The pain disturbs day and night, intensifying in the morning after a long period of immobilization.</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An attack of severe pain in the joint in the first half of the night after an error in the diet (e.g. gout).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The pain occurs in the morning with the first movements and intensifies by the end of the day and the first half of the night</a:t>
                      </a:r>
                      <a:endParaRPr sz="1200" u="none" cap="none" strike="noStrike">
                        <a:latin typeface="Calibri"/>
                        <a:ea typeface="Calibri"/>
                        <a:cs typeface="Calibri"/>
                        <a:sym typeface="Calibri"/>
                      </a:endParaRPr>
                    </a:p>
                  </a:txBody>
                  <a:tcPr marT="0" marB="0" marR="68575" marL="68575"/>
                </a:tc>
              </a:tr>
              <a:tr h="370850">
                <a:tc>
                  <a:txBody>
                    <a:bodyPr/>
                    <a:lstStyle/>
                    <a:p>
                      <a:pPr indent="0" lvl="0" marL="0" marR="0" rtl="0" algn="l">
                        <a:lnSpc>
                          <a:spcPct val="115000"/>
                        </a:lnSpc>
                        <a:spcBef>
                          <a:spcPts val="0"/>
                        </a:spcBef>
                        <a:spcAft>
                          <a:spcPts val="0"/>
                        </a:spcAft>
                        <a:buNone/>
                      </a:pPr>
                      <a:r>
                        <a:rPr lang="en-US" sz="1800" u="none" cap="none" strike="noStrike">
                          <a:latin typeface="Calibri"/>
                          <a:ea typeface="Calibri"/>
                          <a:cs typeface="Calibri"/>
                          <a:sym typeface="Calibri"/>
                        </a:rPr>
                        <a:t>Primary lesion of certain joints and groups of joints</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1). Symmetric damage of the small joints of the hands and feet (e.g. RA)</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2). Simultaneous Damage to the Shoulder and Hip Joints (e.g. Ankylosing Spondylitis)</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3). Unilateral damage to the joints of one limb (axial lesion) e.g. Reuter’s syndrome</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Large joints of the legs (knee, hip).</a:t>
                      </a:r>
                      <a:endParaRPr sz="1200" u="none" cap="none" strike="noStrike">
                        <a:latin typeface="Calibri"/>
                        <a:ea typeface="Calibri"/>
                        <a:cs typeface="Calibri"/>
                        <a:sym typeface="Calibri"/>
                      </a:endParaRPr>
                    </a:p>
                  </a:txBody>
                  <a:tcPr marT="0" marB="0" marR="68575" marL="68575"/>
                </a:tc>
              </a:tr>
              <a:tr h="370850">
                <a:tc>
                  <a:txBody>
                    <a:bodyPr/>
                    <a:lstStyle/>
                    <a:p>
                      <a:pPr indent="0" lvl="0" marL="0" marR="0" rtl="0" algn="l">
                        <a:lnSpc>
                          <a:spcPct val="115000"/>
                        </a:lnSpc>
                        <a:spcBef>
                          <a:spcPts val="0"/>
                        </a:spcBef>
                        <a:spcAft>
                          <a:spcPts val="0"/>
                        </a:spcAft>
                        <a:buNone/>
                      </a:pPr>
                      <a:r>
                        <a:rPr lang="en-US" sz="1800" u="none" cap="none" strike="noStrike">
                          <a:latin typeface="Calibri"/>
                          <a:ea typeface="Calibri"/>
                          <a:cs typeface="Calibri"/>
                          <a:sym typeface="Calibri"/>
                        </a:rPr>
                        <a:t>Stiffness</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 a non-painful feeling of difficulty at the beginning of movement after a long period of immobility (e.g. total morning stiffness for more than 30 minutes in RA)</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5"/>
          <p:cNvSpPr txBox="1"/>
          <p:nvPr>
            <p:ph type="title"/>
          </p:nvPr>
        </p:nvSpPr>
        <p:spPr>
          <a:xfrm>
            <a:off x="2342668" y="0"/>
            <a:ext cx="8911687" cy="92081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600"/>
              <a:buFont typeface="Century Gothic"/>
              <a:buNone/>
            </a:pPr>
            <a:r>
              <a:rPr b="1" lang="en-US">
                <a:solidFill>
                  <a:srgbClr val="FF0000"/>
                </a:solidFill>
              </a:rPr>
              <a:t>arthritis versus arthrosis - </a:t>
            </a:r>
            <a:r>
              <a:rPr b="1" lang="en-US"/>
              <a:t>Examination</a:t>
            </a:r>
            <a:endParaRPr sz="3200"/>
          </a:p>
        </p:txBody>
      </p:sp>
      <p:graphicFrame>
        <p:nvGraphicFramePr>
          <p:cNvPr id="276" name="Google Shape;276;p15"/>
          <p:cNvGraphicFramePr/>
          <p:nvPr/>
        </p:nvGraphicFramePr>
        <p:xfrm>
          <a:off x="231006" y="750771"/>
          <a:ext cx="3000000" cy="3000000"/>
        </p:xfrm>
        <a:graphic>
          <a:graphicData uri="http://schemas.openxmlformats.org/drawingml/2006/table">
            <a:tbl>
              <a:tblPr bandRow="1" firstRow="1">
                <a:noFill/>
                <a:tableStyleId>{501DC648-249A-423F-B5F9-25B9B06618B7}</a:tableStyleId>
              </a:tblPr>
              <a:tblGrid>
                <a:gridCol w="2332700"/>
                <a:gridCol w="5170375"/>
                <a:gridCol w="4239775"/>
              </a:tblGrid>
              <a:tr h="269600">
                <a:tc>
                  <a:txBody>
                    <a:bodyPr/>
                    <a:lstStyle/>
                    <a:p>
                      <a:pPr indent="0" lvl="0" marL="0" marR="0" rtl="0" algn="ctr">
                        <a:lnSpc>
                          <a:spcPct val="115000"/>
                        </a:lnSpc>
                        <a:spcBef>
                          <a:spcPts val="0"/>
                        </a:spcBef>
                        <a:spcAft>
                          <a:spcPts val="0"/>
                        </a:spcAft>
                        <a:buNone/>
                      </a:pPr>
                      <a:r>
                        <a:t/>
                      </a:r>
                      <a:endParaRPr sz="20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None/>
                      </a:pPr>
                      <a:r>
                        <a:rPr b="1" lang="en-US" sz="2000" u="none" cap="none" strike="noStrike">
                          <a:latin typeface="Arial"/>
                          <a:ea typeface="Arial"/>
                          <a:cs typeface="Arial"/>
                          <a:sym typeface="Arial"/>
                        </a:rPr>
                        <a:t>Arthritis</a:t>
                      </a:r>
                      <a:endParaRPr sz="20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None/>
                      </a:pPr>
                      <a:r>
                        <a:rPr b="1" lang="en-US" sz="2000" u="none" cap="none" strike="noStrike">
                          <a:latin typeface="Arial"/>
                          <a:ea typeface="Arial"/>
                          <a:cs typeface="Arial"/>
                          <a:sym typeface="Arial"/>
                        </a:rPr>
                        <a:t>Osteoarthritis (Octeoarthrosis)</a:t>
                      </a:r>
                      <a:endParaRPr sz="2000" u="none" cap="none" strike="noStrike">
                        <a:latin typeface="Arial"/>
                        <a:ea typeface="Arial"/>
                        <a:cs typeface="Arial"/>
                        <a:sym typeface="Arial"/>
                      </a:endParaRPr>
                    </a:p>
                  </a:txBody>
                  <a:tcPr marT="0" marB="0" marR="68575" marL="68575"/>
                </a:tc>
              </a:tr>
              <a:tr h="402975">
                <a:tc>
                  <a:txBody>
                    <a:bodyPr/>
                    <a:lstStyle/>
                    <a:p>
                      <a:pPr indent="0" lvl="0" marL="0" marR="0" rtl="0" algn="l">
                        <a:lnSpc>
                          <a:spcPct val="115000"/>
                        </a:lnSpc>
                        <a:spcBef>
                          <a:spcPts val="0"/>
                        </a:spcBef>
                        <a:spcAft>
                          <a:spcPts val="0"/>
                        </a:spcAft>
                        <a:buNone/>
                      </a:pPr>
                      <a:r>
                        <a:rPr b="1" lang="en-US" sz="2000" u="none" cap="none" strike="noStrike">
                          <a:latin typeface="Arial"/>
                          <a:ea typeface="Arial"/>
                          <a:cs typeface="Arial"/>
                          <a:sym typeface="Arial"/>
                        </a:rPr>
                        <a:t>Position</a:t>
                      </a:r>
                      <a:endParaRPr b="1"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Unloading posture (flexion) in acute arthitis</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Axis offset</a:t>
                      </a:r>
                      <a:endParaRPr/>
                    </a:p>
                  </a:txBody>
                  <a:tcPr marT="0" marB="0" marR="68575" marL="68575"/>
                </a:tc>
              </a:tr>
              <a:tr h="1299725">
                <a:tc>
                  <a:txBody>
                    <a:bodyPr/>
                    <a:lstStyle/>
                    <a:p>
                      <a:pPr indent="0" lvl="0" marL="0" marR="0" rtl="0" algn="l">
                        <a:lnSpc>
                          <a:spcPct val="115000"/>
                        </a:lnSpc>
                        <a:spcBef>
                          <a:spcPts val="0"/>
                        </a:spcBef>
                        <a:spcAft>
                          <a:spcPts val="0"/>
                        </a:spcAft>
                        <a:buNone/>
                      </a:pPr>
                      <a:r>
                        <a:rPr b="1" lang="en-US" sz="2000" u="none" cap="none" strike="noStrike">
                          <a:latin typeface="Arial"/>
                          <a:ea typeface="Arial"/>
                          <a:cs typeface="Arial"/>
                          <a:sym typeface="Arial"/>
                        </a:rPr>
                        <a:t>The form</a:t>
                      </a:r>
                      <a:endParaRPr b="1"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Spherical.</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Deformation - a gross violation of the shape of the joint with subluxation, dislocation of the joint, ankylosis with arthritis</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Deformation - a gross violation of the shape of the joint with subluxation, dislocation of the joint, ankylosis with arthritis</a:t>
                      </a:r>
                      <a:endParaRPr sz="2000" u="none" cap="none" strike="noStrike">
                        <a:latin typeface="Arial"/>
                        <a:ea typeface="Arial"/>
                        <a:cs typeface="Arial"/>
                        <a:sym typeface="Arial"/>
                      </a:endParaRPr>
                    </a:p>
                  </a:txBody>
                  <a:tcPr marT="0" marB="0" marR="68575" marL="68575"/>
                </a:tc>
              </a:tr>
              <a:tr h="381975">
                <a:tc>
                  <a:txBody>
                    <a:bodyPr/>
                    <a:lstStyle/>
                    <a:p>
                      <a:pPr indent="0" lvl="0" marL="0" marR="0" rtl="0" algn="l">
                        <a:lnSpc>
                          <a:spcPct val="115000"/>
                        </a:lnSpc>
                        <a:spcBef>
                          <a:spcPts val="0"/>
                        </a:spcBef>
                        <a:spcAft>
                          <a:spcPts val="0"/>
                        </a:spcAft>
                        <a:buNone/>
                      </a:pPr>
                      <a:r>
                        <a:rPr b="1" lang="en-US" sz="2000" u="none" cap="none" strike="noStrike">
                          <a:latin typeface="Arial"/>
                          <a:ea typeface="Arial"/>
                          <a:cs typeface="Arial"/>
                          <a:sym typeface="Arial"/>
                        </a:rPr>
                        <a:t>Outlines (shape)</a:t>
                      </a:r>
                      <a:endParaRPr b="1"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Smoothness in acute arthritis</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 </a:t>
                      </a:r>
                      <a:endParaRPr/>
                    </a:p>
                  </a:txBody>
                  <a:tcPr marT="0" marB="0" marR="68575" marL="68575"/>
                </a:tc>
              </a:tr>
              <a:tr h="974875">
                <a:tc>
                  <a:txBody>
                    <a:bodyPr/>
                    <a:lstStyle/>
                    <a:p>
                      <a:pPr indent="0" lvl="0" marL="0" marR="0" rtl="0" algn="l">
                        <a:lnSpc>
                          <a:spcPct val="115000"/>
                        </a:lnSpc>
                        <a:spcBef>
                          <a:spcPts val="0"/>
                        </a:spcBef>
                        <a:spcAft>
                          <a:spcPts val="0"/>
                        </a:spcAft>
                        <a:buNone/>
                      </a:pPr>
                      <a:r>
                        <a:rPr b="1" lang="en-US" sz="2000" u="none" cap="none" strike="noStrike">
                          <a:latin typeface="Arial"/>
                          <a:ea typeface="Arial"/>
                          <a:cs typeface="Arial"/>
                          <a:sym typeface="Arial"/>
                        </a:rPr>
                        <a:t>Special types of configuration</a:t>
                      </a:r>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“Walrus fin“ (ulnar deviation).</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“Swan Neck”.</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a:t>
                      </a:r>
                      <a:r>
                        <a:rPr lang="en-US" sz="1800" u="none" cap="none" strike="noStrike">
                          <a:solidFill>
                            <a:schemeClr val="dk1"/>
                          </a:solidFill>
                          <a:latin typeface="Century Gothic"/>
                          <a:ea typeface="Century Gothic"/>
                          <a:cs typeface="Century Gothic"/>
                          <a:sym typeface="Century Gothic"/>
                        </a:rPr>
                        <a:t>boutonniere deformity</a:t>
                      </a:r>
                      <a:endParaRPr/>
                    </a:p>
                    <a:p>
                      <a:pPr indent="0" lvl="0" marL="0" marR="0" rtl="0" algn="l">
                        <a:lnSpc>
                          <a:spcPct val="115000"/>
                        </a:lnSpc>
                        <a:spcBef>
                          <a:spcPts val="0"/>
                        </a:spcBef>
                        <a:spcAft>
                          <a:spcPts val="0"/>
                        </a:spcAft>
                        <a:buNone/>
                      </a:pPr>
                      <a:r>
                        <a:rPr lang="en-US" sz="1800" u="none" cap="none" strike="noStrike">
                          <a:solidFill>
                            <a:schemeClr val="dk1"/>
                          </a:solidFill>
                          <a:latin typeface="Century Gothic"/>
                          <a:ea typeface="Century Gothic"/>
                          <a:cs typeface="Century Gothic"/>
                          <a:sym typeface="Century Gothic"/>
                        </a:rPr>
                        <a:t>"button loop" </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Hallux valgus </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Heberden’ and Bouchard’ nodes</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t/>
                      </a:r>
                      <a:endParaRPr sz="2000" u="none" cap="none" strike="noStrike">
                        <a:latin typeface="Arial"/>
                        <a:ea typeface="Arial"/>
                        <a:cs typeface="Arial"/>
                        <a:sym typeface="Arial"/>
                      </a:endParaRPr>
                    </a:p>
                  </a:txBody>
                  <a:tcPr marT="0" marB="0" marR="68575" marL="68575"/>
                </a:tc>
              </a:tr>
              <a:tr h="596775">
                <a:tc>
                  <a:txBody>
                    <a:bodyPr/>
                    <a:lstStyle/>
                    <a:p>
                      <a:pPr indent="0" lvl="0" marL="0" marR="0" rtl="0" algn="l">
                        <a:lnSpc>
                          <a:spcPct val="115000"/>
                        </a:lnSpc>
                        <a:spcBef>
                          <a:spcPts val="0"/>
                        </a:spcBef>
                        <a:spcAft>
                          <a:spcPts val="0"/>
                        </a:spcAft>
                        <a:buNone/>
                      </a:pPr>
                      <a:r>
                        <a:rPr b="1" lang="en-US" sz="2000" u="none" cap="none" strike="noStrike">
                          <a:latin typeface="Arial"/>
                          <a:ea typeface="Arial"/>
                          <a:cs typeface="Arial"/>
                          <a:sym typeface="Arial"/>
                        </a:rPr>
                        <a:t>Skin over the joint</a:t>
                      </a:r>
                      <a:endParaRPr b="1"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Tense, shiny.</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Hyperemia.</a:t>
                      </a:r>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 </a:t>
                      </a:r>
                      <a:endParaRPr/>
                    </a:p>
                  </a:txBody>
                  <a:tcPr marT="0" marB="0" marR="68575" marL="68575"/>
                </a:tc>
              </a:tr>
              <a:tr h="637175">
                <a:tc>
                  <a:txBody>
                    <a:bodyPr/>
                    <a:lstStyle/>
                    <a:p>
                      <a:pPr indent="0" lvl="0" marL="0" marR="0" rtl="0" algn="l">
                        <a:lnSpc>
                          <a:spcPct val="115000"/>
                        </a:lnSpc>
                        <a:spcBef>
                          <a:spcPts val="0"/>
                        </a:spcBef>
                        <a:spcAft>
                          <a:spcPts val="0"/>
                        </a:spcAft>
                        <a:buNone/>
                      </a:pPr>
                      <a:r>
                        <a:rPr b="1" lang="en-US" sz="2000" u="none" cap="none" strike="noStrike">
                          <a:latin typeface="Arial"/>
                          <a:ea typeface="Arial"/>
                          <a:cs typeface="Arial"/>
                          <a:sym typeface="Arial"/>
                        </a:rPr>
                        <a:t>Periarticular muscles</a:t>
                      </a:r>
                      <a:endParaRPr b="1"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Atrophy of the muscles of the extensor joints in chronic arthritis.</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Atrophy of tenar, hypotenar, interosseous muscles of the rear of the hands in RA</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6"/>
          <p:cNvSpPr txBox="1"/>
          <p:nvPr>
            <p:ph type="title"/>
          </p:nvPr>
        </p:nvSpPr>
        <p:spPr>
          <a:xfrm>
            <a:off x="2342668" y="0"/>
            <a:ext cx="8911687" cy="92081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600"/>
              <a:buFont typeface="Century Gothic"/>
              <a:buNone/>
            </a:pPr>
            <a:r>
              <a:rPr b="1" lang="en-US">
                <a:solidFill>
                  <a:srgbClr val="FF0000"/>
                </a:solidFill>
              </a:rPr>
              <a:t>arthritis versus arthrosis - palpation</a:t>
            </a:r>
            <a:endParaRPr sz="3200"/>
          </a:p>
        </p:txBody>
      </p:sp>
      <p:graphicFrame>
        <p:nvGraphicFramePr>
          <p:cNvPr id="282" name="Google Shape;282;p16"/>
          <p:cNvGraphicFramePr/>
          <p:nvPr/>
        </p:nvGraphicFramePr>
        <p:xfrm>
          <a:off x="231006" y="1075891"/>
          <a:ext cx="3000000" cy="3000000"/>
        </p:xfrm>
        <a:graphic>
          <a:graphicData uri="http://schemas.openxmlformats.org/drawingml/2006/table">
            <a:tbl>
              <a:tblPr bandRow="1" firstRow="1">
                <a:noFill/>
                <a:tableStyleId>{501DC648-249A-423F-B5F9-25B9B06618B7}</a:tableStyleId>
              </a:tblPr>
              <a:tblGrid>
                <a:gridCol w="2332700"/>
                <a:gridCol w="5170375"/>
                <a:gridCol w="4239775"/>
              </a:tblGrid>
              <a:tr h="254000">
                <a:tc>
                  <a:txBody>
                    <a:bodyPr/>
                    <a:lstStyle/>
                    <a:p>
                      <a:pPr indent="0" lvl="0" marL="0" marR="0" rtl="0" algn="ctr">
                        <a:lnSpc>
                          <a:spcPct val="115000"/>
                        </a:lnSpc>
                        <a:spcBef>
                          <a:spcPts val="0"/>
                        </a:spcBef>
                        <a:spcAft>
                          <a:spcPts val="0"/>
                        </a:spcAft>
                        <a:buNone/>
                      </a:pPr>
                      <a:r>
                        <a:t/>
                      </a:r>
                      <a:endParaRPr sz="20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None/>
                      </a:pPr>
                      <a:r>
                        <a:rPr b="1" lang="en-US" sz="2000" u="none" cap="none" strike="noStrike">
                          <a:latin typeface="Arial"/>
                          <a:ea typeface="Arial"/>
                          <a:cs typeface="Arial"/>
                          <a:sym typeface="Arial"/>
                        </a:rPr>
                        <a:t>Arthritis</a:t>
                      </a:r>
                      <a:endParaRPr sz="20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None/>
                      </a:pPr>
                      <a:r>
                        <a:rPr b="1" lang="en-US" sz="2000" u="none" cap="none" strike="noStrike">
                          <a:latin typeface="Arial"/>
                          <a:ea typeface="Arial"/>
                          <a:cs typeface="Arial"/>
                          <a:sym typeface="Arial"/>
                        </a:rPr>
                        <a:t>Osteoarthritis (Octeoarthrosis)</a:t>
                      </a:r>
                      <a:endParaRPr sz="2000" u="none" cap="none" strike="noStrike">
                        <a:latin typeface="Arial"/>
                        <a:ea typeface="Arial"/>
                        <a:cs typeface="Arial"/>
                        <a:sym typeface="Arial"/>
                      </a:endParaRPr>
                    </a:p>
                  </a:txBody>
                  <a:tcPr marT="0" marB="0" marR="68575" marL="68575"/>
                </a:tc>
              </a:tr>
              <a:tr h="402975">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Palpation pain</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Diffuse pain in all parts of the joint with arthritis.</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68575" marL="68575"/>
                </a:tc>
              </a:tr>
              <a:tr h="1299725">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Degree of pain</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i="1" lang="en-US" sz="2000" u="none" cap="none" strike="noStrike">
                          <a:latin typeface="Arial"/>
                          <a:ea typeface="Arial"/>
                          <a:cs typeface="Arial"/>
                          <a:sym typeface="Arial"/>
                        </a:rPr>
                        <a:t>Intense pain</a:t>
                      </a:r>
                      <a:r>
                        <a:rPr lang="en-US" sz="2000" u="none" cap="none" strike="noStrike">
                          <a:latin typeface="Arial"/>
                          <a:ea typeface="Arial"/>
                          <a:cs typeface="Arial"/>
                          <a:sym typeface="Arial"/>
                        </a:rPr>
                        <a:t> - with purulent, microcrystalline arthritis (including gout).</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i="1" lang="en-US" sz="2000" u="none" cap="none" strike="noStrike">
                          <a:latin typeface="Arial"/>
                          <a:ea typeface="Arial"/>
                          <a:cs typeface="Arial"/>
                          <a:sym typeface="Arial"/>
                        </a:rPr>
                        <a:t>Significant pain - </a:t>
                      </a:r>
                      <a:r>
                        <a:rPr lang="en-US" sz="2000" u="none" cap="none" strike="noStrike">
                          <a:latin typeface="Arial"/>
                          <a:ea typeface="Arial"/>
                          <a:cs typeface="Arial"/>
                          <a:sym typeface="Arial"/>
                        </a:rPr>
                        <a:t>with reactive, rheumatoid arthritis, shoulder-scapular periarthritis.</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None/>
                      </a:pPr>
                      <a:r>
                        <a:rPr i="1" lang="en-US" sz="2000" u="none" cap="none" strike="noStrike">
                          <a:latin typeface="Arial"/>
                          <a:ea typeface="Arial"/>
                          <a:cs typeface="Arial"/>
                          <a:sym typeface="Arial"/>
                        </a:rPr>
                        <a:t>Mild pain - </a:t>
                      </a:r>
                      <a:r>
                        <a:rPr lang="en-US" sz="2000" u="none" cap="none" strike="noStrike">
                          <a:latin typeface="Arial"/>
                          <a:ea typeface="Arial"/>
                          <a:cs typeface="Arial"/>
                          <a:sym typeface="Arial"/>
                        </a:rPr>
                        <a:t>with inflammation of periarticular tissues</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68575" marL="68575"/>
                </a:tc>
              </a:tr>
              <a:tr h="381975">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Mobility</a:t>
                      </a:r>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 </a:t>
                      </a:r>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Restriction of active and passive movements in all directions</a:t>
                      </a:r>
                      <a:endParaRPr sz="2000" u="none" cap="none" strike="noStrike">
                        <a:latin typeface="Arial"/>
                        <a:ea typeface="Arial"/>
                        <a:cs typeface="Arial"/>
                        <a:sym typeface="Arial"/>
                      </a:endParaRPr>
                    </a:p>
                  </a:txBody>
                  <a:tcPr marT="0" marB="0" marR="68575" marL="68575"/>
                </a:tc>
              </a:tr>
              <a:tr h="974875">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Joint noises</a:t>
                      </a:r>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 </a:t>
                      </a:r>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Arial"/>
                          <a:ea typeface="Arial"/>
                          <a:cs typeface="Arial"/>
                          <a:sym typeface="Arial"/>
                        </a:rPr>
                        <a:t>Cracking in the joint - coarse crepitus, audible from a distance</a:t>
                      </a:r>
                      <a:endParaRPr sz="20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7"/>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id="289" name="Google Shape;289;p17"/>
          <p:cNvPicPr preferRelativeResize="0"/>
          <p:nvPr>
            <p:ph idx="1" type="body"/>
          </p:nvPr>
        </p:nvPicPr>
        <p:blipFill rotWithShape="1">
          <a:blip r:embed="rId3">
            <a:alphaModFix/>
          </a:blip>
          <a:srcRect b="0" l="0" r="0" t="0"/>
          <a:stretch/>
        </p:blipFill>
        <p:spPr>
          <a:xfrm>
            <a:off x="1547020" y="0"/>
            <a:ext cx="4572000" cy="3500438"/>
          </a:xfrm>
          <a:prstGeom prst="rect">
            <a:avLst/>
          </a:prstGeom>
          <a:noFill/>
          <a:ln>
            <a:noFill/>
          </a:ln>
        </p:spPr>
      </p:pic>
      <p:pic>
        <p:nvPicPr>
          <p:cNvPr id="290" name="Google Shape;290;p17"/>
          <p:cNvPicPr preferRelativeResize="0"/>
          <p:nvPr>
            <p:ph idx="2" type="body"/>
          </p:nvPr>
        </p:nvPicPr>
        <p:blipFill rotWithShape="1">
          <a:blip r:embed="rId4">
            <a:alphaModFix/>
          </a:blip>
          <a:srcRect b="0" l="0" r="0" t="0"/>
          <a:stretch/>
        </p:blipFill>
        <p:spPr>
          <a:xfrm>
            <a:off x="6096000" y="0"/>
            <a:ext cx="4572000" cy="3500438"/>
          </a:xfrm>
          <a:prstGeom prst="rect">
            <a:avLst/>
          </a:prstGeom>
          <a:noFill/>
          <a:ln>
            <a:noFill/>
          </a:ln>
        </p:spPr>
      </p:pic>
      <p:pic>
        <p:nvPicPr>
          <p:cNvPr id="291" name="Google Shape;291;p17"/>
          <p:cNvPicPr preferRelativeResize="0"/>
          <p:nvPr/>
        </p:nvPicPr>
        <p:blipFill rotWithShape="1">
          <a:blip r:embed="rId5">
            <a:alphaModFix/>
          </a:blip>
          <a:srcRect b="0" l="0" r="0" t="0"/>
          <a:stretch/>
        </p:blipFill>
        <p:spPr>
          <a:xfrm>
            <a:off x="1524000" y="3454400"/>
            <a:ext cx="4572000" cy="3403600"/>
          </a:xfrm>
          <a:prstGeom prst="rect">
            <a:avLst/>
          </a:prstGeom>
          <a:noFill/>
          <a:ln>
            <a:noFill/>
          </a:ln>
        </p:spPr>
      </p:pic>
      <p:pic>
        <p:nvPicPr>
          <p:cNvPr id="292" name="Google Shape;292;p17"/>
          <p:cNvPicPr preferRelativeResize="0"/>
          <p:nvPr>
            <p:ph idx="3" type="body"/>
          </p:nvPr>
        </p:nvPicPr>
        <p:blipFill rotWithShape="1">
          <a:blip r:embed="rId6">
            <a:alphaModFix/>
          </a:blip>
          <a:srcRect b="0" l="0" r="0" t="0"/>
          <a:stretch/>
        </p:blipFill>
        <p:spPr>
          <a:xfrm>
            <a:off x="6096000" y="3449638"/>
            <a:ext cx="4572000" cy="3408362"/>
          </a:xfrm>
          <a:prstGeom prst="rect">
            <a:avLst/>
          </a:prstGeom>
          <a:noFill/>
          <a:ln>
            <a:noFill/>
          </a:ln>
        </p:spPr>
      </p:pic>
      <p:sp>
        <p:nvSpPr>
          <p:cNvPr id="293" name="Google Shape;293;p17"/>
          <p:cNvSpPr/>
          <p:nvPr/>
        </p:nvSpPr>
        <p:spPr>
          <a:xfrm>
            <a:off x="2728912" y="53976"/>
            <a:ext cx="4905375" cy="344487"/>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Пример больного с ревматоидным артритом</a:t>
            </a:r>
          </a:p>
        </p:txBody>
      </p:sp>
      <p:sp>
        <p:nvSpPr>
          <p:cNvPr id="294" name="Google Shape;294;p17"/>
          <p:cNvSpPr/>
          <p:nvPr/>
        </p:nvSpPr>
        <p:spPr>
          <a:xfrm rot="592670">
            <a:off x="2566989" y="1125538"/>
            <a:ext cx="574675" cy="6477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5" name="Google Shape;295;p17"/>
          <p:cNvSpPr/>
          <p:nvPr/>
        </p:nvSpPr>
        <p:spPr>
          <a:xfrm>
            <a:off x="9480550" y="1052513"/>
            <a:ext cx="503238" cy="57626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6" name="Google Shape;296;p17"/>
          <p:cNvSpPr/>
          <p:nvPr/>
        </p:nvSpPr>
        <p:spPr>
          <a:xfrm>
            <a:off x="4511675" y="4149725"/>
            <a:ext cx="9144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7" name="Google Shape;297;p17"/>
          <p:cNvSpPr/>
          <p:nvPr/>
        </p:nvSpPr>
        <p:spPr>
          <a:xfrm>
            <a:off x="6600825" y="5734050"/>
            <a:ext cx="1511300" cy="112395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8" name="Google Shape;298;p17"/>
          <p:cNvSpPr/>
          <p:nvPr/>
        </p:nvSpPr>
        <p:spPr>
          <a:xfrm>
            <a:off x="3432176" y="2924175"/>
            <a:ext cx="657225" cy="400050"/>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1 год</a:t>
            </a:r>
          </a:p>
        </p:txBody>
      </p:sp>
      <p:sp>
        <p:nvSpPr>
          <p:cNvPr id="299" name="Google Shape;299;p17"/>
          <p:cNvSpPr/>
          <p:nvPr/>
        </p:nvSpPr>
        <p:spPr>
          <a:xfrm>
            <a:off x="8167688" y="2928939"/>
            <a:ext cx="601662" cy="395287"/>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2 год</a:t>
            </a:r>
          </a:p>
        </p:txBody>
      </p:sp>
      <p:sp>
        <p:nvSpPr>
          <p:cNvPr id="300" name="Google Shape;300;p17"/>
          <p:cNvSpPr/>
          <p:nvPr/>
        </p:nvSpPr>
        <p:spPr>
          <a:xfrm>
            <a:off x="3287714" y="6237288"/>
            <a:ext cx="657225" cy="400050"/>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3 год</a:t>
            </a:r>
          </a:p>
        </p:txBody>
      </p:sp>
      <p:sp>
        <p:nvSpPr>
          <p:cNvPr id="301" name="Google Shape;301;p17"/>
          <p:cNvSpPr/>
          <p:nvPr/>
        </p:nvSpPr>
        <p:spPr>
          <a:xfrm>
            <a:off x="8543926" y="6237288"/>
            <a:ext cx="657225" cy="400050"/>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4 год</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sp>
        <p:nvSpPr>
          <p:cNvPr id="308" name="Google Shape;308;p18"/>
          <p:cNvSpPr txBox="1"/>
          <p:nvPr>
            <p:ph idx="4" type="body"/>
          </p:nvPr>
        </p:nvSpPr>
        <p:spPr>
          <a:xfrm>
            <a:off x="6197600" y="3938589"/>
            <a:ext cx="5384800" cy="2187575"/>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SzPts val="2400"/>
              <a:buNone/>
            </a:pPr>
            <a:r>
              <a:t/>
            </a:r>
            <a:endParaRPr sz="2400"/>
          </a:p>
        </p:txBody>
      </p:sp>
      <p:pic>
        <p:nvPicPr>
          <p:cNvPr id="309" name="Google Shape;309;p18"/>
          <p:cNvPicPr preferRelativeResize="0"/>
          <p:nvPr>
            <p:ph idx="1" type="body"/>
          </p:nvPr>
        </p:nvPicPr>
        <p:blipFill rotWithShape="1">
          <a:blip r:embed="rId3">
            <a:alphaModFix/>
          </a:blip>
          <a:srcRect b="0" l="0" r="0" t="0"/>
          <a:stretch/>
        </p:blipFill>
        <p:spPr>
          <a:xfrm>
            <a:off x="1459706" y="720054"/>
            <a:ext cx="4500563" cy="3113088"/>
          </a:xfrm>
          <a:prstGeom prst="rect">
            <a:avLst/>
          </a:prstGeom>
          <a:noFill/>
          <a:ln>
            <a:noFill/>
          </a:ln>
        </p:spPr>
      </p:pic>
      <p:pic>
        <p:nvPicPr>
          <p:cNvPr id="310" name="Google Shape;310;p18"/>
          <p:cNvPicPr preferRelativeResize="0"/>
          <p:nvPr>
            <p:ph idx="2" type="body"/>
          </p:nvPr>
        </p:nvPicPr>
        <p:blipFill rotWithShape="1">
          <a:blip r:embed="rId4">
            <a:alphaModFix/>
          </a:blip>
          <a:srcRect b="0" l="0" r="0" t="0"/>
          <a:stretch/>
        </p:blipFill>
        <p:spPr>
          <a:xfrm>
            <a:off x="6197600" y="945883"/>
            <a:ext cx="4643437" cy="2928939"/>
          </a:xfrm>
          <a:prstGeom prst="rect">
            <a:avLst/>
          </a:prstGeom>
          <a:noFill/>
          <a:ln>
            <a:noFill/>
          </a:ln>
        </p:spPr>
      </p:pic>
      <p:pic>
        <p:nvPicPr>
          <p:cNvPr id="311" name="Google Shape;311;p18"/>
          <p:cNvPicPr preferRelativeResize="0"/>
          <p:nvPr>
            <p:ph idx="3" type="body"/>
          </p:nvPr>
        </p:nvPicPr>
        <p:blipFill rotWithShape="1">
          <a:blip r:embed="rId5">
            <a:alphaModFix/>
          </a:blip>
          <a:srcRect b="0" l="0" r="0" t="0"/>
          <a:stretch/>
        </p:blipFill>
        <p:spPr>
          <a:xfrm>
            <a:off x="3792538" y="3974765"/>
            <a:ext cx="4391025" cy="2741612"/>
          </a:xfrm>
          <a:prstGeom prst="rect">
            <a:avLst/>
          </a:prstGeom>
          <a:noFill/>
          <a:ln>
            <a:noFill/>
          </a:ln>
        </p:spPr>
      </p:pic>
      <p:sp>
        <p:nvSpPr>
          <p:cNvPr id="312" name="Google Shape;312;p18"/>
          <p:cNvSpPr/>
          <p:nvPr/>
        </p:nvSpPr>
        <p:spPr>
          <a:xfrm>
            <a:off x="2424113" y="1484313"/>
            <a:ext cx="4318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3" name="Google Shape;313;p18"/>
          <p:cNvSpPr/>
          <p:nvPr/>
        </p:nvSpPr>
        <p:spPr>
          <a:xfrm rot="420300">
            <a:off x="6821489" y="1190626"/>
            <a:ext cx="503237" cy="868363"/>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4" name="Google Shape;314;p18"/>
          <p:cNvSpPr/>
          <p:nvPr/>
        </p:nvSpPr>
        <p:spPr>
          <a:xfrm>
            <a:off x="4800600" y="4724400"/>
            <a:ext cx="9144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5" name="Google Shape;315;p18"/>
          <p:cNvSpPr/>
          <p:nvPr/>
        </p:nvSpPr>
        <p:spPr>
          <a:xfrm>
            <a:off x="4367213" y="188914"/>
            <a:ext cx="3581400" cy="295275"/>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Пример больного с бруцеллезом</a:t>
            </a:r>
          </a:p>
        </p:txBody>
      </p:sp>
      <p:sp>
        <p:nvSpPr>
          <p:cNvPr id="316" name="Google Shape;316;p18"/>
          <p:cNvSpPr/>
          <p:nvPr/>
        </p:nvSpPr>
        <p:spPr>
          <a:xfrm>
            <a:off x="3381376" y="3214688"/>
            <a:ext cx="657225" cy="400050"/>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1 год</a:t>
            </a:r>
          </a:p>
        </p:txBody>
      </p:sp>
      <p:sp>
        <p:nvSpPr>
          <p:cNvPr id="317" name="Google Shape;317;p18"/>
          <p:cNvSpPr/>
          <p:nvPr/>
        </p:nvSpPr>
        <p:spPr>
          <a:xfrm>
            <a:off x="8379444" y="3266362"/>
            <a:ext cx="601662" cy="395287"/>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3 год</a:t>
            </a:r>
          </a:p>
        </p:txBody>
      </p:sp>
      <p:sp>
        <p:nvSpPr>
          <p:cNvPr id="318" name="Google Shape;318;p18"/>
          <p:cNvSpPr/>
          <p:nvPr/>
        </p:nvSpPr>
        <p:spPr>
          <a:xfrm>
            <a:off x="5810251" y="6457950"/>
            <a:ext cx="657225" cy="400050"/>
          </a:xfrm>
          <a:prstGeom prst="rect">
            <a:avLst/>
          </a:prstGeom>
        </p:spPr>
        <p:txBody>
          <a:bodyPr>
            <a:prstTxWarp prst="textPlain"/>
          </a:bodyPr>
          <a:lstStyle/>
          <a:p>
            <a:pPr lvl="0" algn="l"/>
            <a:r>
              <a:rPr b="0" i="0">
                <a:ln cap="flat" cmpd="sng" w="9525">
                  <a:solidFill>
                    <a:srgbClr val="FFFF00"/>
                  </a:solidFill>
                  <a:prstDash val="solid"/>
                  <a:round/>
                  <a:headEnd len="sm" w="sm" type="none"/>
                  <a:tailEnd len="sm" w="sm" type="none"/>
                </a:ln>
                <a:solidFill>
                  <a:srgbClr val="FFFF00"/>
                </a:solidFill>
                <a:latin typeface="Century Gothic"/>
              </a:rPr>
              <a:t>4 год</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Gait </a:t>
            </a:r>
            <a:br>
              <a:rPr lang="en-US"/>
            </a:br>
            <a:r>
              <a:rPr lang="en-US"/>
              <a:t>pathological gait</a:t>
            </a:r>
            <a:endParaRPr/>
          </a:p>
        </p:txBody>
      </p:sp>
      <p:sp>
        <p:nvSpPr>
          <p:cNvPr id="324" name="Google Shape;324;p1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lang="en-US" u="sng">
                <a:solidFill>
                  <a:schemeClr val="hlink"/>
                </a:solidFill>
                <a:hlinkClick r:id="rId3"/>
              </a:rPr>
              <a:t>https://stanfordmedicine25.stanford.edu/the25/gait.html</a:t>
            </a:r>
            <a:endParaRPr/>
          </a:p>
          <a:p>
            <a:pPr indent="-237172" lvl="0" marL="342900" rtl="0" algn="l">
              <a:spcBef>
                <a:spcPts val="1000"/>
              </a:spcBef>
              <a:spcAft>
                <a:spcPts val="0"/>
              </a:spcAft>
              <a:buSzPct val="100000"/>
              <a:buNone/>
            </a:pPr>
            <a:r>
              <a:t/>
            </a:r>
            <a:endParaRPr/>
          </a:p>
          <a:p>
            <a:pPr indent="-342900" lvl="0" marL="342900" rtl="0" algn="l">
              <a:spcBef>
                <a:spcPts val="1000"/>
              </a:spcBef>
              <a:spcAft>
                <a:spcPts val="0"/>
              </a:spcAft>
              <a:buSzPct val="100000"/>
              <a:buChar char="🠶"/>
            </a:pPr>
            <a:r>
              <a:rPr lang="en-US" u="sng">
                <a:solidFill>
                  <a:schemeClr val="hlink"/>
                </a:solidFill>
                <a:hlinkClick r:id="rId4"/>
              </a:rPr>
              <a:t>https://www.youtube.com/watch?v=g4LBfrDicnA</a:t>
            </a:r>
            <a:endParaRPr/>
          </a:p>
          <a:p>
            <a:pPr indent="-237172" lvl="0" marL="342900" rtl="0" algn="l">
              <a:spcBef>
                <a:spcPts val="1000"/>
              </a:spcBef>
              <a:spcAft>
                <a:spcPts val="0"/>
              </a:spcAft>
              <a:buSzPct val="100000"/>
              <a:buNone/>
            </a:pPr>
            <a:r>
              <a:t/>
            </a:r>
            <a:endParaRPr/>
          </a:p>
          <a:p>
            <a:pPr indent="0" lvl="0" marL="0" rtl="0" algn="l">
              <a:spcBef>
                <a:spcPts val="1000"/>
              </a:spcBef>
              <a:spcAft>
                <a:spcPts val="0"/>
              </a:spcAft>
              <a:buSzPct val="100000"/>
              <a:buNone/>
            </a:pPr>
            <a:r>
              <a:rPr lang="en-US" sz="2000"/>
              <a:t>Goose gait is typical to:</a:t>
            </a:r>
            <a:endParaRPr sz="2000"/>
          </a:p>
          <a:p>
            <a:pPr indent="-342900" lvl="0" marL="342900" rtl="0" algn="l">
              <a:spcBef>
                <a:spcPts val="1000"/>
              </a:spcBef>
              <a:spcAft>
                <a:spcPts val="0"/>
              </a:spcAft>
              <a:buSzPct val="100000"/>
              <a:buChar char="🠶"/>
            </a:pPr>
            <a:r>
              <a:rPr lang="en-US" sz="2000"/>
              <a:t>Damages of both knee joints </a:t>
            </a:r>
            <a:endParaRPr sz="2000"/>
          </a:p>
          <a:p>
            <a:pPr indent="-342900" lvl="0" marL="342900" rtl="0" algn="l">
              <a:spcBef>
                <a:spcPts val="1000"/>
              </a:spcBef>
              <a:spcAft>
                <a:spcPts val="0"/>
              </a:spcAft>
              <a:buSzPct val="100000"/>
              <a:buChar char="🠶"/>
            </a:pPr>
            <a:r>
              <a:rPr lang="en-US" sz="2000"/>
              <a:t>Damages of both hip joints </a:t>
            </a:r>
            <a:endParaRPr sz="2000"/>
          </a:p>
          <a:p>
            <a:pPr indent="-342900" lvl="0" marL="342900" rtl="0" algn="l">
              <a:spcBef>
                <a:spcPts val="1000"/>
              </a:spcBef>
              <a:spcAft>
                <a:spcPts val="0"/>
              </a:spcAft>
              <a:buSzPct val="100000"/>
              <a:buChar char="🠶"/>
            </a:pPr>
            <a:r>
              <a:rPr lang="en-US" sz="2000"/>
              <a:t>Lumbar spine damage </a:t>
            </a:r>
            <a:endParaRPr sz="2000"/>
          </a:p>
          <a:p>
            <a:pPr indent="-342900" lvl="0" marL="342900" rtl="0" algn="l">
              <a:spcBef>
                <a:spcPts val="1000"/>
              </a:spcBef>
              <a:spcAft>
                <a:spcPts val="0"/>
              </a:spcAft>
              <a:buSzPct val="100000"/>
              <a:buChar char="🠶"/>
            </a:pPr>
            <a:r>
              <a:rPr lang="en-US" sz="2000"/>
              <a:t>Damage of one ankle joint </a:t>
            </a:r>
            <a:endParaRPr sz="2000"/>
          </a:p>
          <a:p>
            <a:pPr indent="-342900" lvl="0" marL="342900" rtl="0" algn="l">
              <a:spcBef>
                <a:spcPts val="1000"/>
              </a:spcBef>
              <a:spcAft>
                <a:spcPts val="0"/>
              </a:spcAft>
              <a:buSzPct val="100000"/>
              <a:buChar char="🠶"/>
            </a:pPr>
            <a:r>
              <a:rPr lang="en-US" sz="2000"/>
              <a:t>Damage of one hip joint </a:t>
            </a:r>
            <a:endParaRPr sz="2000"/>
          </a:p>
          <a:p>
            <a:pPr indent="-237172" lvl="0" marL="342900" rtl="0" algn="l">
              <a:spcBef>
                <a:spcPts val="1000"/>
              </a:spcBef>
              <a:spcAft>
                <a:spcPts val="0"/>
              </a:spcAft>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id="192" name="Google Shape;192;p2"/>
          <p:cNvPicPr preferRelativeResize="0"/>
          <p:nvPr>
            <p:ph idx="1" type="body"/>
          </p:nvPr>
        </p:nvPicPr>
        <p:blipFill rotWithShape="1">
          <a:blip r:embed="rId3">
            <a:alphaModFix/>
          </a:blip>
          <a:srcRect b="0" l="0" r="0" t="0"/>
          <a:stretch/>
        </p:blipFill>
        <p:spPr>
          <a:xfrm>
            <a:off x="1674795" y="177601"/>
            <a:ext cx="8672363" cy="5637036"/>
          </a:xfrm>
          <a:prstGeom prst="rect">
            <a:avLst/>
          </a:prstGeom>
          <a:noFill/>
          <a:ln>
            <a:noFill/>
          </a:ln>
        </p:spPr>
      </p:pic>
      <p:sp>
        <p:nvSpPr>
          <p:cNvPr id="193" name="Google Shape;193;p2"/>
          <p:cNvSpPr txBox="1"/>
          <p:nvPr/>
        </p:nvSpPr>
        <p:spPr>
          <a:xfrm>
            <a:off x="1982804" y="5909913"/>
            <a:ext cx="84606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entury Gothic"/>
                <a:ea typeface="Century Gothic"/>
                <a:cs typeface="Century Gothic"/>
                <a:sym typeface="Century Gothic"/>
              </a:rPr>
              <a:t>C</a:t>
            </a:r>
            <a:r>
              <a:rPr b="1" lang="en-US" sz="1800">
                <a:solidFill>
                  <a:schemeClr val="dk1"/>
                </a:solidFill>
                <a:latin typeface="Century Gothic"/>
                <a:ea typeface="Century Gothic"/>
                <a:cs typeface="Century Gothic"/>
                <a:sym typeface="Century Gothic"/>
              </a:rPr>
              <a:t>о</a:t>
            </a:r>
            <a:r>
              <a:rPr b="1" i="0" lang="en-US" sz="1800" u="none" cap="none" strike="noStrike">
                <a:solidFill>
                  <a:schemeClr val="dk1"/>
                </a:solidFill>
                <a:latin typeface="Century Gothic"/>
                <a:ea typeface="Century Gothic"/>
                <a:cs typeface="Century Gothic"/>
                <a:sym typeface="Century Gothic"/>
              </a:rPr>
              <a:t>lor                Rubor                   Tumor                  Dolor              Functio laesa    </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Gait </a:t>
            </a:r>
            <a:br>
              <a:rPr lang="en-US"/>
            </a:br>
            <a:r>
              <a:rPr lang="en-US"/>
              <a:t>pathological gait</a:t>
            </a:r>
            <a:endParaRPr/>
          </a:p>
        </p:txBody>
      </p:sp>
      <p:sp>
        <p:nvSpPr>
          <p:cNvPr id="330" name="Google Shape;330;p2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a:p>
            <a:pPr indent="0" lvl="0" marL="0" rtl="0" algn="l">
              <a:spcBef>
                <a:spcPts val="1000"/>
              </a:spcBef>
              <a:spcAft>
                <a:spcPts val="0"/>
              </a:spcAft>
              <a:buSzPts val="2000"/>
              <a:buNone/>
            </a:pPr>
            <a:r>
              <a:rPr lang="en-US" sz="2000"/>
              <a:t>Goose gait is typical to:</a:t>
            </a:r>
            <a:endParaRPr sz="2000"/>
          </a:p>
          <a:p>
            <a:pPr indent="-342900" lvl="0" marL="342900" rtl="0" algn="l">
              <a:spcBef>
                <a:spcPts val="1000"/>
              </a:spcBef>
              <a:spcAft>
                <a:spcPts val="0"/>
              </a:spcAft>
              <a:buSzPts val="2000"/>
              <a:buChar char="🠶"/>
            </a:pPr>
            <a:r>
              <a:rPr lang="en-US" sz="2000"/>
              <a:t>Damages of both knee joints </a:t>
            </a:r>
            <a:endParaRPr sz="2000"/>
          </a:p>
          <a:p>
            <a:pPr indent="-342900" lvl="0" marL="342900" rtl="0" algn="l">
              <a:spcBef>
                <a:spcPts val="1000"/>
              </a:spcBef>
              <a:spcAft>
                <a:spcPts val="0"/>
              </a:spcAft>
              <a:buSzPts val="2000"/>
              <a:buChar char="🠶"/>
            </a:pPr>
            <a:r>
              <a:rPr lang="en-US" sz="2000">
                <a:solidFill>
                  <a:srgbClr val="FF0000"/>
                </a:solidFill>
              </a:rPr>
              <a:t>Damages of both hip joints </a:t>
            </a:r>
            <a:endParaRPr sz="2000">
              <a:solidFill>
                <a:srgbClr val="FF0000"/>
              </a:solidFill>
            </a:endParaRPr>
          </a:p>
          <a:p>
            <a:pPr indent="-342900" lvl="0" marL="342900" rtl="0" algn="l">
              <a:spcBef>
                <a:spcPts val="1000"/>
              </a:spcBef>
              <a:spcAft>
                <a:spcPts val="0"/>
              </a:spcAft>
              <a:buSzPts val="2000"/>
              <a:buChar char="🠶"/>
            </a:pPr>
            <a:r>
              <a:rPr lang="en-US" sz="2000"/>
              <a:t>Lumbar spine damage </a:t>
            </a:r>
            <a:endParaRPr sz="2000"/>
          </a:p>
          <a:p>
            <a:pPr indent="-342900" lvl="0" marL="342900" rtl="0" algn="l">
              <a:spcBef>
                <a:spcPts val="1000"/>
              </a:spcBef>
              <a:spcAft>
                <a:spcPts val="0"/>
              </a:spcAft>
              <a:buSzPts val="2000"/>
              <a:buChar char="🠶"/>
            </a:pPr>
            <a:r>
              <a:rPr lang="en-US" sz="2000"/>
              <a:t>Damage of one ankle joint </a:t>
            </a:r>
            <a:endParaRPr sz="2000"/>
          </a:p>
          <a:p>
            <a:pPr indent="-342900" lvl="0" marL="342900" rtl="0" algn="l">
              <a:spcBef>
                <a:spcPts val="1000"/>
              </a:spcBef>
              <a:spcAft>
                <a:spcPts val="0"/>
              </a:spcAft>
              <a:buSzPts val="2000"/>
              <a:buChar char="🠶"/>
            </a:pPr>
            <a:r>
              <a:rPr lang="en-US" sz="2000"/>
              <a:t>Damage of one hip joint </a:t>
            </a:r>
            <a:endParaRPr sz="2000"/>
          </a:p>
          <a:p>
            <a:pPr indent="-228600" lvl="0" marL="342900" rtl="0" algn="l">
              <a:spcBef>
                <a:spcPts val="100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descr="Картинки по запросу &quot;Trodlenenburg test&quot;" id="336" name="Google Shape;336;p21"/>
          <p:cNvPicPr preferRelativeResize="0"/>
          <p:nvPr>
            <p:ph idx="1" type="body"/>
          </p:nvPr>
        </p:nvPicPr>
        <p:blipFill rotWithShape="1">
          <a:blip r:embed="rId3">
            <a:alphaModFix/>
          </a:blip>
          <a:srcRect b="1964" l="18032" r="19441" t="628"/>
          <a:stretch/>
        </p:blipFill>
        <p:spPr>
          <a:xfrm>
            <a:off x="1780673" y="994272"/>
            <a:ext cx="4536726" cy="5300649"/>
          </a:xfrm>
          <a:prstGeom prst="rect">
            <a:avLst/>
          </a:prstGeom>
          <a:noFill/>
          <a:ln>
            <a:noFill/>
          </a:ln>
        </p:spPr>
      </p:pic>
      <p:sp>
        <p:nvSpPr>
          <p:cNvPr id="337" name="Google Shape;337;p21"/>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Trendelenburg sign </a:t>
            </a:r>
            <a:endParaRPr/>
          </a:p>
          <a:p>
            <a:pPr indent="-342900" lvl="0" marL="342900" rtl="0" algn="l">
              <a:spcBef>
                <a:spcPts val="1000"/>
              </a:spcBef>
              <a:spcAft>
                <a:spcPts val="0"/>
              </a:spcAft>
              <a:buSzPts val="1800"/>
              <a:buChar char="🠶"/>
            </a:pPr>
            <a:r>
              <a:rPr lang="en-US"/>
              <a:t>- Superior Gluteal nerve injury </a:t>
            </a:r>
            <a:endParaRPr/>
          </a:p>
          <a:p>
            <a:pPr indent="-342900" lvl="0" marL="342900" rtl="0" algn="l">
              <a:spcBef>
                <a:spcPts val="1000"/>
              </a:spcBef>
              <a:spcAft>
                <a:spcPts val="0"/>
              </a:spcAft>
              <a:buSzPts val="1800"/>
              <a:buChar char="🠶"/>
            </a:pPr>
            <a:r>
              <a:rPr lang="en-US"/>
              <a:t>- Gluteus medius and minimus weakness</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2452319" y="267975"/>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Kushilevsky tests for sacroileitis</a:t>
            </a:r>
            <a:endParaRPr/>
          </a:p>
        </p:txBody>
      </p:sp>
      <p:pic>
        <p:nvPicPr>
          <p:cNvPr descr="Картинки по запросу &quot;Kushilevsky test&quot;" id="343" name="Google Shape;343;p22"/>
          <p:cNvPicPr preferRelativeResize="0"/>
          <p:nvPr>
            <p:ph idx="1" type="body"/>
          </p:nvPr>
        </p:nvPicPr>
        <p:blipFill rotWithShape="1">
          <a:blip r:embed="rId3">
            <a:alphaModFix/>
          </a:blip>
          <a:srcRect b="0" l="0" r="0" t="0"/>
          <a:stretch/>
        </p:blipFill>
        <p:spPr>
          <a:xfrm>
            <a:off x="2107933" y="1360306"/>
            <a:ext cx="9600460" cy="51752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Schober’ test</a:t>
            </a:r>
            <a:endParaRPr/>
          </a:p>
        </p:txBody>
      </p:sp>
      <p:pic>
        <p:nvPicPr>
          <p:cNvPr id="349" name="Google Shape;349;p23"/>
          <p:cNvPicPr preferRelativeResize="0"/>
          <p:nvPr>
            <p:ph idx="1" type="body"/>
          </p:nvPr>
        </p:nvPicPr>
        <p:blipFill rotWithShape="1">
          <a:blip r:embed="rId3">
            <a:alphaModFix/>
          </a:blip>
          <a:srcRect b="0" l="0" r="0" t="0"/>
          <a:stretch/>
        </p:blipFill>
        <p:spPr>
          <a:xfrm>
            <a:off x="7690904" y="2152851"/>
            <a:ext cx="3582401" cy="3778250"/>
          </a:xfrm>
          <a:prstGeom prst="rect">
            <a:avLst/>
          </a:prstGeom>
          <a:noFill/>
          <a:ln>
            <a:noFill/>
          </a:ln>
        </p:spPr>
      </p:pic>
      <p:pic>
        <p:nvPicPr>
          <p:cNvPr id="350" name="Google Shape;350;p23"/>
          <p:cNvPicPr preferRelativeResize="0"/>
          <p:nvPr/>
        </p:nvPicPr>
        <p:blipFill rotWithShape="1">
          <a:blip r:embed="rId4">
            <a:alphaModFix/>
          </a:blip>
          <a:srcRect b="0" l="0" r="0" t="0"/>
          <a:stretch/>
        </p:blipFill>
        <p:spPr>
          <a:xfrm>
            <a:off x="436832" y="2152851"/>
            <a:ext cx="6611936" cy="37782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Thomayer’ test</a:t>
            </a:r>
            <a:endParaRPr/>
          </a:p>
        </p:txBody>
      </p:sp>
      <p:pic>
        <p:nvPicPr>
          <p:cNvPr descr="Картинки по запросу &quot;test of tomayer&quot;" id="356" name="Google Shape;356;p24"/>
          <p:cNvPicPr preferRelativeResize="0"/>
          <p:nvPr>
            <p:ph idx="1" type="body"/>
          </p:nvPr>
        </p:nvPicPr>
        <p:blipFill rotWithShape="1">
          <a:blip r:embed="rId3">
            <a:alphaModFix/>
          </a:blip>
          <a:srcRect b="0" l="0" r="0" t="0"/>
          <a:stretch/>
        </p:blipFill>
        <p:spPr>
          <a:xfrm>
            <a:off x="5958038" y="729665"/>
            <a:ext cx="5546574" cy="55465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Forestier test</a:t>
            </a:r>
            <a:endParaRPr/>
          </a:p>
        </p:txBody>
      </p:sp>
      <p:pic>
        <p:nvPicPr>
          <p:cNvPr id="362" name="Google Shape;362;p25"/>
          <p:cNvPicPr preferRelativeResize="0"/>
          <p:nvPr>
            <p:ph idx="1" type="body"/>
          </p:nvPr>
        </p:nvPicPr>
        <p:blipFill rotWithShape="1">
          <a:blip r:embed="rId3">
            <a:alphaModFix/>
          </a:blip>
          <a:srcRect b="0" l="0" r="0" t="0"/>
          <a:stretch/>
        </p:blipFill>
        <p:spPr>
          <a:xfrm>
            <a:off x="3051208" y="1375787"/>
            <a:ext cx="6399812" cy="52175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id="368" name="Google Shape;368;p26"/>
          <p:cNvPicPr preferRelativeResize="0"/>
          <p:nvPr>
            <p:ph idx="1" type="body"/>
          </p:nvPr>
        </p:nvPicPr>
        <p:blipFill rotWithShape="1">
          <a:blip r:embed="rId3">
            <a:alphaModFix/>
          </a:blip>
          <a:srcRect b="0" l="0" r="0" t="0"/>
          <a:stretch/>
        </p:blipFill>
        <p:spPr>
          <a:xfrm>
            <a:off x="2875112" y="349734"/>
            <a:ext cx="7212163" cy="65975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descr="Картинки по запросу &quot;knee joint&quot;" id="199" name="Google Shape;199;p3"/>
          <p:cNvPicPr preferRelativeResize="0"/>
          <p:nvPr>
            <p:ph idx="1" type="body"/>
          </p:nvPr>
        </p:nvPicPr>
        <p:blipFill rotWithShape="1">
          <a:blip r:embed="rId3">
            <a:alphaModFix/>
          </a:blip>
          <a:srcRect b="0" l="0" r="0" t="0"/>
          <a:stretch/>
        </p:blipFill>
        <p:spPr>
          <a:xfrm>
            <a:off x="1464297" y="1116532"/>
            <a:ext cx="4840668" cy="4538126"/>
          </a:xfrm>
          <a:prstGeom prst="rect">
            <a:avLst/>
          </a:prstGeom>
          <a:noFill/>
          <a:ln>
            <a:noFill/>
          </a:ln>
        </p:spPr>
      </p:pic>
      <p:pic>
        <p:nvPicPr>
          <p:cNvPr id="200" name="Google Shape;200;p3"/>
          <p:cNvPicPr preferRelativeResize="0"/>
          <p:nvPr/>
        </p:nvPicPr>
        <p:blipFill rotWithShape="1">
          <a:blip r:embed="rId4">
            <a:alphaModFix/>
          </a:blip>
          <a:srcRect b="0" l="0" r="0" t="0"/>
          <a:stretch/>
        </p:blipFill>
        <p:spPr>
          <a:xfrm>
            <a:off x="7305976" y="696882"/>
            <a:ext cx="4051835" cy="51894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Main complaints</a:t>
            </a:r>
            <a:endParaRPr/>
          </a:p>
        </p:txBody>
      </p:sp>
      <p:sp>
        <p:nvSpPr>
          <p:cNvPr id="206" name="Google Shape;206;p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t>Pain</a:t>
            </a:r>
            <a:endParaRPr/>
          </a:p>
          <a:p>
            <a:pPr indent="-342900" lvl="0" marL="342900" rtl="0" algn="l">
              <a:spcBef>
                <a:spcPts val="1000"/>
              </a:spcBef>
              <a:spcAft>
                <a:spcPts val="0"/>
              </a:spcAft>
              <a:buSzPts val="2400"/>
              <a:buChar char="🠶"/>
            </a:pPr>
            <a:r>
              <a:rPr lang="en-US" sz="2400"/>
              <a:t>Stiffness</a:t>
            </a:r>
            <a:endParaRPr/>
          </a:p>
          <a:p>
            <a:pPr indent="-342900" lvl="0" marL="342900" rtl="0" algn="l">
              <a:spcBef>
                <a:spcPts val="1000"/>
              </a:spcBef>
              <a:spcAft>
                <a:spcPts val="0"/>
              </a:spcAft>
              <a:buSzPts val="2400"/>
              <a:buChar char="🠶"/>
            </a:pPr>
            <a:r>
              <a:rPr lang="en-US" sz="2400"/>
              <a:t>Swelling</a:t>
            </a:r>
            <a:endParaRPr/>
          </a:p>
          <a:p>
            <a:pPr indent="-342900" lvl="0" marL="342900" rtl="0" algn="l">
              <a:spcBef>
                <a:spcPts val="1000"/>
              </a:spcBef>
              <a:spcAft>
                <a:spcPts val="0"/>
              </a:spcAft>
              <a:buSzPts val="2400"/>
              <a:buChar char="🠶"/>
            </a:pPr>
            <a:r>
              <a:rPr lang="en-US" sz="2400"/>
              <a:t>Erythema (Redness) and warmth </a:t>
            </a:r>
            <a:endParaRPr/>
          </a:p>
          <a:p>
            <a:pPr indent="-342900" lvl="0" marL="342900" rtl="0" algn="l">
              <a:spcBef>
                <a:spcPts val="1000"/>
              </a:spcBef>
              <a:spcAft>
                <a:spcPts val="0"/>
              </a:spcAft>
              <a:buSzPts val="2400"/>
              <a:buChar char="🠶"/>
            </a:pPr>
            <a:r>
              <a:rPr lang="en-US" sz="2400"/>
              <a:t>Weakness</a:t>
            </a:r>
            <a:endParaRPr/>
          </a:p>
          <a:p>
            <a:pPr indent="-342900" lvl="0" marL="342900" rtl="0" algn="l">
              <a:spcBef>
                <a:spcPts val="1000"/>
              </a:spcBef>
              <a:spcAft>
                <a:spcPts val="0"/>
              </a:spcAft>
              <a:buSzPts val="2400"/>
              <a:buChar char="🠶"/>
            </a:pPr>
            <a:r>
              <a:rPr lang="en-US" sz="2400"/>
              <a:t>Locking and triggering</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pic>
        <p:nvPicPr>
          <p:cNvPr id="212" name="Google Shape;212;p5"/>
          <p:cNvPicPr preferRelativeResize="0"/>
          <p:nvPr>
            <p:ph idx="1" type="body"/>
          </p:nvPr>
        </p:nvPicPr>
        <p:blipFill rotWithShape="1">
          <a:blip r:embed="rId3">
            <a:alphaModFix/>
          </a:blip>
          <a:srcRect b="0" l="0" r="0" t="0"/>
          <a:stretch/>
        </p:blipFill>
        <p:spPr>
          <a:xfrm>
            <a:off x="2086393" y="385011"/>
            <a:ext cx="8761279" cy="64249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Varus and valgus deformation</a:t>
            </a:r>
            <a:endParaRPr/>
          </a:p>
        </p:txBody>
      </p:sp>
      <p:pic>
        <p:nvPicPr>
          <p:cNvPr id="218" name="Google Shape;218;p6"/>
          <p:cNvPicPr preferRelativeResize="0"/>
          <p:nvPr>
            <p:ph idx="1" type="body"/>
          </p:nvPr>
        </p:nvPicPr>
        <p:blipFill rotWithShape="1">
          <a:blip r:embed="rId3">
            <a:alphaModFix/>
          </a:blip>
          <a:srcRect b="0" l="0" r="0" t="0"/>
          <a:stretch/>
        </p:blipFill>
        <p:spPr>
          <a:xfrm>
            <a:off x="2592925" y="1684110"/>
            <a:ext cx="8054875" cy="47090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txBox="1"/>
          <p:nvPr>
            <p:ph type="title"/>
          </p:nvPr>
        </p:nvSpPr>
        <p:spPr>
          <a:xfrm>
            <a:off x="1072133" y="229474"/>
            <a:ext cx="8911687" cy="55017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Joints deformity</a:t>
            </a:r>
            <a:endParaRPr/>
          </a:p>
        </p:txBody>
      </p:sp>
      <p:pic>
        <p:nvPicPr>
          <p:cNvPr id="224" name="Google Shape;224;p7"/>
          <p:cNvPicPr preferRelativeResize="0"/>
          <p:nvPr>
            <p:ph idx="1" type="body"/>
          </p:nvPr>
        </p:nvPicPr>
        <p:blipFill rotWithShape="1">
          <a:blip r:embed="rId3">
            <a:alphaModFix/>
          </a:blip>
          <a:srcRect b="0" l="0" r="0" t="0"/>
          <a:stretch/>
        </p:blipFill>
        <p:spPr>
          <a:xfrm>
            <a:off x="966063" y="1430955"/>
            <a:ext cx="3787719" cy="3778250"/>
          </a:xfrm>
          <a:prstGeom prst="rect">
            <a:avLst/>
          </a:prstGeom>
          <a:noFill/>
          <a:ln>
            <a:noFill/>
          </a:ln>
        </p:spPr>
      </p:pic>
      <p:pic>
        <p:nvPicPr>
          <p:cNvPr id="225" name="Google Shape;225;p7"/>
          <p:cNvPicPr preferRelativeResize="0"/>
          <p:nvPr/>
        </p:nvPicPr>
        <p:blipFill rotWithShape="1">
          <a:blip r:embed="rId4">
            <a:alphaModFix/>
          </a:blip>
          <a:srcRect b="0" l="0" r="0" t="0"/>
          <a:stretch/>
        </p:blipFill>
        <p:spPr>
          <a:xfrm>
            <a:off x="5173755" y="229474"/>
            <a:ext cx="4528511" cy="3005284"/>
          </a:xfrm>
          <a:prstGeom prst="rect">
            <a:avLst/>
          </a:prstGeom>
          <a:noFill/>
          <a:ln>
            <a:noFill/>
          </a:ln>
        </p:spPr>
      </p:pic>
      <p:pic>
        <p:nvPicPr>
          <p:cNvPr id="226" name="Google Shape;226;p7"/>
          <p:cNvPicPr preferRelativeResize="0"/>
          <p:nvPr/>
        </p:nvPicPr>
        <p:blipFill rotWithShape="1">
          <a:blip r:embed="rId5">
            <a:alphaModFix/>
          </a:blip>
          <a:srcRect b="0" l="0" r="0" t="0"/>
          <a:stretch/>
        </p:blipFill>
        <p:spPr>
          <a:xfrm>
            <a:off x="5173755" y="3320080"/>
            <a:ext cx="4034791" cy="30260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8"/>
          <p:cNvSpPr txBox="1"/>
          <p:nvPr>
            <p:ph type="title"/>
          </p:nvPr>
        </p:nvSpPr>
        <p:spPr>
          <a:xfrm>
            <a:off x="2592925" y="624110"/>
            <a:ext cx="8911687" cy="810054"/>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Rheumatic nodes and Erythema nodosum</a:t>
            </a:r>
            <a:endParaRPr/>
          </a:p>
        </p:txBody>
      </p:sp>
      <p:pic>
        <p:nvPicPr>
          <p:cNvPr id="232" name="Google Shape;232;p8"/>
          <p:cNvPicPr preferRelativeResize="0"/>
          <p:nvPr>
            <p:ph idx="1" type="body"/>
          </p:nvPr>
        </p:nvPicPr>
        <p:blipFill rotWithShape="1">
          <a:blip r:embed="rId3">
            <a:alphaModFix/>
          </a:blip>
          <a:srcRect b="0" l="0" r="0" t="0"/>
          <a:stretch/>
        </p:blipFill>
        <p:spPr>
          <a:xfrm>
            <a:off x="850799" y="1738880"/>
            <a:ext cx="5461537" cy="3786021"/>
          </a:xfrm>
          <a:prstGeom prst="rect">
            <a:avLst/>
          </a:prstGeom>
          <a:noFill/>
          <a:ln>
            <a:noFill/>
          </a:ln>
        </p:spPr>
      </p:pic>
      <p:pic>
        <p:nvPicPr>
          <p:cNvPr id="233" name="Google Shape;233;p8"/>
          <p:cNvPicPr preferRelativeResize="0"/>
          <p:nvPr/>
        </p:nvPicPr>
        <p:blipFill rotWithShape="1">
          <a:blip r:embed="rId4">
            <a:alphaModFix/>
          </a:blip>
          <a:srcRect b="0" l="0" r="0" t="0"/>
          <a:stretch/>
        </p:blipFill>
        <p:spPr>
          <a:xfrm>
            <a:off x="7048768" y="1738880"/>
            <a:ext cx="3606398" cy="54127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33333"/>
              <a:buFont typeface="Century Gothic"/>
              <a:buNone/>
            </a:pPr>
            <a:r>
              <a:rPr lang="en-US"/>
              <a:t>Heberden’ and Bouchard’ nodes</a:t>
            </a:r>
            <a:br>
              <a:rPr lang="en-US"/>
            </a:br>
            <a:r>
              <a:rPr lang="en-US" sz="2700" u="sng">
                <a:solidFill>
                  <a:schemeClr val="hlink"/>
                </a:solidFill>
                <a:hlinkClick r:id="rId3"/>
              </a:rPr>
              <a:t>https://stanfordmedicine25.stanford.edu/the25/hand.html</a:t>
            </a:r>
            <a:r>
              <a:rPr lang="en-US" sz="2700"/>
              <a:t> </a:t>
            </a:r>
            <a:endParaRPr sz="2700"/>
          </a:p>
        </p:txBody>
      </p:sp>
      <p:pic>
        <p:nvPicPr>
          <p:cNvPr id="239" name="Google Shape;239;p9"/>
          <p:cNvPicPr preferRelativeResize="0"/>
          <p:nvPr>
            <p:ph idx="1" type="body"/>
          </p:nvPr>
        </p:nvPicPr>
        <p:blipFill rotWithShape="1">
          <a:blip r:embed="rId4">
            <a:alphaModFix/>
          </a:blip>
          <a:srcRect b="0" l="0" r="0" t="0"/>
          <a:stretch/>
        </p:blipFill>
        <p:spPr>
          <a:xfrm>
            <a:off x="1289702" y="2092007"/>
            <a:ext cx="5238750" cy="3495675"/>
          </a:xfrm>
          <a:prstGeom prst="rect">
            <a:avLst/>
          </a:prstGeom>
          <a:noFill/>
          <a:ln>
            <a:noFill/>
          </a:ln>
        </p:spPr>
      </p:pic>
      <p:pic>
        <p:nvPicPr>
          <p:cNvPr id="240" name="Google Shape;240;p9"/>
          <p:cNvPicPr preferRelativeResize="0"/>
          <p:nvPr/>
        </p:nvPicPr>
        <p:blipFill rotWithShape="1">
          <a:blip r:embed="rId5">
            <a:alphaModFix/>
          </a:blip>
          <a:srcRect b="0" l="0" r="0" t="0"/>
          <a:stretch/>
        </p:blipFill>
        <p:spPr>
          <a:xfrm>
            <a:off x="7048768" y="2500764"/>
            <a:ext cx="4381500"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Легкий дым">
  <a:themeElements>
    <a:clrScheme name="Легкий дым">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2020-03-09T09:02:37Z</dcterms:created>
  <dc:creator>Gaukhar Kurmanova</dc:creator>
</cp:coreProperties>
</file>